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p:cViewPr varScale="1">
        <p:scale>
          <a:sx n="111" d="100"/>
          <a:sy n="111" d="100"/>
        </p:scale>
        <p:origin x="151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DAF882-3615-CC40-AABB-F107669C1F0B}" type="datetimeFigureOut">
              <a:rPr lang="it-IT" smtClean="0"/>
              <a:pPr/>
              <a:t>24/11/2021</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D88A5F-DB3E-214A-9E95-2A8E24980C5C}" type="datetimeFigureOut">
              <a:rPr lang="it-IT" smtClean="0"/>
              <a:pPr/>
              <a:t>24/11/2021</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85E93A80-2B03-4D52-BD17-8AFE23CB4636}" type="datetime1">
              <a:rPr lang="it-IT" smtClean="0"/>
              <a:t>24/11/2021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Vilfredo pareto</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E463494-66B9-4117-8F85-4AFFF9928144}" type="datetime1">
              <a:rPr lang="it-IT" smtClean="0"/>
              <a:t>24/11/2021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Vilfredo pareto</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8243E1F-E4B1-4129-B64E-4C53A65E13EB}" type="datetime1">
              <a:rPr lang="it-IT" smtClean="0"/>
              <a:t>24/11/2021</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Vilfredo pareto</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B2778697-9B10-4972-B664-014D24484A2C}" type="datetime1">
              <a:rPr lang="it-IT" smtClean="0"/>
              <a:t>24/11/2021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Vilfredo pareto</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26949086-9231-42B8-A6A5-8070E500BDB1}" type="datetime1">
              <a:rPr lang="it-IT" smtClean="0"/>
              <a:t>24/11/2021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Vilfredo pareto</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8C732062-5F7C-4EE5-ACF0-4767E119B77F}" type="datetime1">
              <a:rPr lang="it-IT" smtClean="0"/>
              <a:t>24/11/2021</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Vilfredo pareto</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E81FB74-89AE-4B8B-AEE2-38C1C5481782}" type="datetime1">
              <a:rPr lang="it-IT" smtClean="0"/>
              <a:t>24/11/2021</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Vilfredo pareto</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39CEA23C-D237-494A-9F0B-5DC1C310DAC7}" type="datetime1">
              <a:rPr lang="it-IT" smtClean="0"/>
              <a:t>24/11/2021</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Vilfredo pareto</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3A624D17-EFC7-4982-B899-8FE0C4D9FD14}" type="datetime1">
              <a:rPr lang="it-IT" smtClean="0"/>
              <a:t>24/11/2021</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Vilfredo pareto</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18E1107-6426-4C7A-9B57-7139DED1F7E4}" type="datetime1">
              <a:rPr lang="it-IT" smtClean="0"/>
              <a:t>24/11/2021</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Vilfredo pareto</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6766730F-43FD-475A-83D0-E3F5BCE3EC3E}" type="datetime1">
              <a:rPr lang="it-IT" smtClean="0"/>
              <a:t>24/11/2021</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Vilfredo pareto</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8E83958-42A2-49AB-867B-1F020542D33E}" type="datetime1">
              <a:rPr lang="it-IT" smtClean="0"/>
              <a:t>24/11/2021</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Vilfredo pareto</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dirty="0" smtClean="0"/>
              <a:t>Vilfredo Pareto</a:t>
            </a:r>
            <a:endParaRPr lang="it-IT" dirty="0"/>
          </a:p>
        </p:txBody>
      </p:sp>
      <p:sp>
        <p:nvSpPr>
          <p:cNvPr id="8" name="Text Placeholder 7"/>
          <p:cNvSpPr>
            <a:spLocks noGrp="1"/>
          </p:cNvSpPr>
          <p:nvPr>
            <p:ph type="body" idx="1"/>
          </p:nvPr>
        </p:nvSpPr>
        <p:spPr/>
        <p:txBody>
          <a:bodyPr/>
          <a:lstStyle/>
          <a:p>
            <a:r>
              <a:rPr lang="it-IT" dirty="0" smtClean="0"/>
              <a:t>La nuova economia del benessere</a:t>
            </a:r>
            <a:endParaRPr lang="it-IT" dirty="0"/>
          </a:p>
        </p:txBody>
      </p:sp>
      <p:sp>
        <p:nvSpPr>
          <p:cNvPr id="2" name="Segnaposto piè di pagina 1"/>
          <p:cNvSpPr>
            <a:spLocks noGrp="1"/>
          </p:cNvSpPr>
          <p:nvPr>
            <p:ph type="ftr" sz="quarter" idx="3"/>
          </p:nvPr>
        </p:nvSpPr>
        <p:spPr/>
        <p:txBody>
          <a:bodyPr/>
          <a:lstStyle/>
          <a:p>
            <a:r>
              <a:rPr lang="en-US" smtClean="0"/>
              <a:t>Vilfredo pareto</a:t>
            </a:r>
            <a:endParaRPr lang="it-IT" dirty="0"/>
          </a:p>
        </p:txBody>
      </p:sp>
      <p:sp>
        <p:nvSpPr>
          <p:cNvPr id="3" name="Segnaposto numero diapositiva 2"/>
          <p:cNvSpPr>
            <a:spLocks noGrp="1"/>
          </p:cNvSpPr>
          <p:nvPr>
            <p:ph type="sldNum" sz="quarter" idx="4"/>
          </p:nvPr>
        </p:nvSpPr>
        <p:spPr/>
        <p:txBody>
          <a:bodyPr/>
          <a:lstStyle/>
          <a:p>
            <a:fld id="{65A5D2F2-A109-7144-80E6-3AAACABD5BA2}" type="slidenum">
              <a:rPr lang="it-IT" smtClean="0"/>
              <a:pPr/>
              <a:t>1</a:t>
            </a:fld>
            <a:endParaRPr lang="it-IT" dirty="0"/>
          </a:p>
        </p:txBody>
      </p:sp>
      <p:pic>
        <p:nvPicPr>
          <p:cNvPr id="6" name="Picture 4" descr="pare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1458" y="1178705"/>
            <a:ext cx="1749425"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scatola di </a:t>
            </a:r>
            <a:r>
              <a:rPr lang="it-IT" dirty="0" err="1" smtClean="0"/>
              <a:t>Edgeworth</a:t>
            </a:r>
            <a:endParaRPr lang="it-IT" dirty="0"/>
          </a:p>
        </p:txBody>
      </p:sp>
      <p:sp>
        <p:nvSpPr>
          <p:cNvPr id="3" name="Segnaposto contenuto 2"/>
          <p:cNvSpPr>
            <a:spLocks noGrp="1"/>
          </p:cNvSpPr>
          <p:nvPr>
            <p:ph idx="1"/>
          </p:nvPr>
        </p:nvSpPr>
        <p:spPr>
          <a:xfrm>
            <a:off x="457200" y="4339244"/>
            <a:ext cx="8229600" cy="1786919"/>
          </a:xfrm>
        </p:spPr>
        <p:txBody>
          <a:bodyPr>
            <a:normAutofit fontScale="70000" lnSpcReduction="20000"/>
          </a:bodyPr>
          <a:lstStyle/>
          <a:p>
            <a:r>
              <a:rPr lang="it-IT" dirty="0" smtClean="0"/>
              <a:t>Curve di indifferenza di </a:t>
            </a:r>
            <a:r>
              <a:rPr lang="it-IT" i="1" dirty="0" smtClean="0"/>
              <a:t>A </a:t>
            </a:r>
            <a:r>
              <a:rPr lang="it-IT" dirty="0" smtClean="0"/>
              <a:t>= rosse. Curve di indifferenza di </a:t>
            </a:r>
            <a:r>
              <a:rPr lang="it-IT" i="1" dirty="0" smtClean="0"/>
              <a:t>B</a:t>
            </a:r>
            <a:r>
              <a:rPr lang="it-IT" dirty="0" smtClean="0"/>
              <a:t> = blu. Le combinazioni </a:t>
            </a:r>
            <a:r>
              <a:rPr lang="it-IT" i="1" dirty="0" smtClean="0"/>
              <a:t>C</a:t>
            </a:r>
            <a:r>
              <a:rPr lang="it-IT" dirty="0" smtClean="0"/>
              <a:t> ed </a:t>
            </a:r>
            <a:r>
              <a:rPr lang="it-IT" i="1" dirty="0" smtClean="0"/>
              <a:t>R</a:t>
            </a:r>
            <a:r>
              <a:rPr lang="it-IT" dirty="0" smtClean="0"/>
              <a:t> non sono ottime. Attraverso lo scambio si </a:t>
            </a:r>
            <a:r>
              <a:rPr lang="it-IT" dirty="0" smtClean="0"/>
              <a:t>arriva alle </a:t>
            </a:r>
            <a:r>
              <a:rPr lang="it-IT" dirty="0" smtClean="0"/>
              <a:t>combinazioni </a:t>
            </a:r>
            <a:r>
              <a:rPr lang="it-IT" i="1" dirty="0" smtClean="0"/>
              <a:t>Q</a:t>
            </a:r>
            <a:r>
              <a:rPr lang="it-IT" dirty="0" smtClean="0"/>
              <a:t> e </a:t>
            </a:r>
            <a:r>
              <a:rPr lang="it-IT" i="1" dirty="0" smtClean="0"/>
              <a:t>P</a:t>
            </a:r>
            <a:r>
              <a:rPr lang="it-IT" dirty="0" smtClean="0"/>
              <a:t> che sono di ottimo Paretiano. La curva </a:t>
            </a:r>
            <a:r>
              <a:rPr lang="it-IT" i="1" dirty="0" smtClean="0"/>
              <a:t>D</a:t>
            </a:r>
            <a:r>
              <a:rPr lang="it-IT" dirty="0" smtClean="0"/>
              <a:t> è la curva dei contratti. Tutti i punti nella </a:t>
            </a:r>
            <a:r>
              <a:rPr lang="it-IT" i="1" dirty="0" smtClean="0"/>
              <a:t>D </a:t>
            </a:r>
            <a:r>
              <a:rPr lang="it-IT" dirty="0" smtClean="0"/>
              <a:t>sono di ottimo e non si può dire che un punto di ottimo sia preferibile ad un altro di ottimo.</a:t>
            </a:r>
            <a:endParaRPr lang="it-IT"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10</a:t>
            </a:fld>
            <a:endParaRPr lang="it-IT" dirty="0"/>
          </a:p>
        </p:txBody>
      </p:sp>
      <p:graphicFrame>
        <p:nvGraphicFramePr>
          <p:cNvPr id="8" name="Object 4"/>
          <p:cNvGraphicFramePr>
            <a:graphicFrameLocks noChangeAspect="1"/>
          </p:cNvGraphicFramePr>
          <p:nvPr>
            <p:extLst>
              <p:ext uri="{D42A27DB-BD31-4B8C-83A1-F6EECF244321}">
                <p14:modId xmlns:p14="http://schemas.microsoft.com/office/powerpoint/2010/main" val="1028398658"/>
              </p:ext>
            </p:extLst>
          </p:nvPr>
        </p:nvGraphicFramePr>
        <p:xfrm>
          <a:off x="2064993" y="1342115"/>
          <a:ext cx="4266438" cy="3139729"/>
        </p:xfrm>
        <a:graphic>
          <a:graphicData uri="http://schemas.openxmlformats.org/presentationml/2006/ole">
            <mc:AlternateContent xmlns:mc="http://schemas.openxmlformats.org/markup-compatibility/2006">
              <mc:Choice xmlns:v="urn:schemas-microsoft-com:vml" Requires="v">
                <p:oleObj spid="_x0000_s1033" name="Picture" r:id="rId3" imgW="3533760" imgH="2581200" progId="Word.Picture.8">
                  <p:embed/>
                </p:oleObj>
              </mc:Choice>
              <mc:Fallback>
                <p:oleObj name="Picture" r:id="rId3" imgW="3533760" imgH="2581200" progId="Word.Picture.8">
                  <p:embed/>
                  <p:pic>
                    <p:nvPicPr>
                      <p:cNvPr id="161796" name="Object 4"/>
                      <p:cNvPicPr>
                        <a:picLocks noChangeAspect="1" noChangeArrowheads="1"/>
                      </p:cNvPicPr>
                      <p:nvPr/>
                    </p:nvPicPr>
                    <p:blipFill>
                      <a:blip r:embed="rId4"/>
                      <a:srcRect/>
                      <a:stretch>
                        <a:fillRect/>
                      </a:stretch>
                    </p:blipFill>
                    <p:spPr bwMode="auto">
                      <a:xfrm>
                        <a:off x="2064993" y="1342115"/>
                        <a:ext cx="4266438" cy="3139729"/>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20543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Il I° teorema dell’economia del benessere</a:t>
            </a:r>
            <a:endParaRPr lang="it-IT" sz="3200" dirty="0"/>
          </a:p>
        </p:txBody>
      </p:sp>
      <p:sp>
        <p:nvSpPr>
          <p:cNvPr id="3" name="Segnaposto contenuto 2"/>
          <p:cNvSpPr>
            <a:spLocks noGrp="1"/>
          </p:cNvSpPr>
          <p:nvPr>
            <p:ph idx="1"/>
          </p:nvPr>
        </p:nvSpPr>
        <p:spPr/>
        <p:txBody>
          <a:bodyPr>
            <a:noAutofit/>
          </a:bodyPr>
          <a:lstStyle/>
          <a:p>
            <a:pPr>
              <a:buFont typeface="Arial" panose="020B0604020202020204" pitchFamily="34" charset="0"/>
              <a:buChar char="•"/>
              <a:defRPr/>
            </a:pPr>
            <a:r>
              <a:rPr lang="it-IT" altLang="it-IT" sz="2000" b="1" dirty="0" smtClean="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sym typeface="Wingdings" panose="05000000000000000000" pitchFamily="2" charset="2"/>
              </a:rPr>
              <a:t>primo </a:t>
            </a:r>
            <a:r>
              <a:rPr lang="it-IT" altLang="it-IT" sz="20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sym typeface="Wingdings" panose="05000000000000000000" pitchFamily="2" charset="2"/>
              </a:rPr>
              <a:t>teorema dell’economia del benessere</a:t>
            </a:r>
            <a:r>
              <a:rPr lang="it-IT" altLang="it-IT" sz="2000" dirty="0">
                <a:latin typeface="Arial" panose="020B0604020202020204" pitchFamily="34" charset="0"/>
                <a:cs typeface="Arial" panose="020B0604020202020204" pitchFamily="34" charset="0"/>
                <a:sym typeface="Wingdings" panose="05000000000000000000" pitchFamily="2" charset="2"/>
              </a:rPr>
              <a:t>: poste determinate assunzioni relativamente alla convessità delle preferenze ed alla tecnologia, ogni allocazione di risorse generata come </a:t>
            </a:r>
            <a:r>
              <a:rPr lang="it-IT" altLang="it-IT" sz="20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equilibrio generale</a:t>
            </a:r>
            <a:r>
              <a:rPr lang="it-IT" altLang="it-IT" sz="2000" dirty="0">
                <a:latin typeface="Arial" panose="020B0604020202020204" pitchFamily="34" charset="0"/>
                <a:cs typeface="Arial" panose="020B0604020202020204" pitchFamily="34" charset="0"/>
                <a:sym typeface="Wingdings" panose="05000000000000000000" pitchFamily="2" charset="2"/>
              </a:rPr>
              <a:t> in una economia perfettamente concorrenziale è un ottimo </a:t>
            </a:r>
            <a:r>
              <a:rPr lang="it-IT" altLang="it-IT" sz="2000" dirty="0" smtClean="0">
                <a:latin typeface="Arial" panose="020B0604020202020204" pitchFamily="34" charset="0"/>
                <a:cs typeface="Arial" panose="020B0604020202020204" pitchFamily="34" charset="0"/>
                <a:sym typeface="Wingdings" panose="05000000000000000000" pitchFamily="2" charset="2"/>
              </a:rPr>
              <a:t>paretiano (</a:t>
            </a:r>
            <a:r>
              <a:rPr lang="it-IT" altLang="it-IT" sz="20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efficiente</a:t>
            </a:r>
            <a:r>
              <a:rPr lang="it-IT" altLang="it-IT" sz="2000" dirty="0" smtClean="0">
                <a:latin typeface="Arial" panose="020B0604020202020204" pitchFamily="34" charset="0"/>
                <a:cs typeface="Arial" panose="020B0604020202020204" pitchFamily="34" charset="0"/>
                <a:sym typeface="Wingdings" panose="05000000000000000000" pitchFamily="2" charset="2"/>
              </a:rPr>
              <a:t> allocazione delle risorse). </a:t>
            </a:r>
            <a:endParaRPr lang="it-IT" altLang="it-IT" sz="2000" dirty="0">
              <a:latin typeface="Arial" panose="020B0604020202020204" pitchFamily="34" charset="0"/>
              <a:cs typeface="Arial" panose="020B0604020202020204" pitchFamily="34" charset="0"/>
              <a:sym typeface="Wingdings" panose="05000000000000000000" pitchFamily="2" charset="2"/>
            </a:endParaRPr>
          </a:p>
          <a:p>
            <a:pPr>
              <a:buFont typeface="Arial" panose="020B0604020202020204" pitchFamily="34" charset="0"/>
              <a:buChar char="•"/>
              <a:defRPr/>
            </a:pPr>
            <a:r>
              <a:rPr lang="it-IT" altLang="it-IT" sz="2000" dirty="0">
                <a:latin typeface="Arial" panose="020B0604020202020204" pitchFamily="34" charset="0"/>
                <a:cs typeface="Arial" panose="020B0604020202020204" pitchFamily="34" charset="0"/>
                <a:sym typeface="Wingdings" panose="05000000000000000000" pitchFamily="2" charset="2"/>
              </a:rPr>
              <a:t>NB. Pareto fornisce la dimostrazione di un punto lasciato aperto da </a:t>
            </a:r>
            <a:r>
              <a:rPr lang="it-IT" altLang="it-IT" sz="2000" dirty="0" err="1">
                <a:latin typeface="Arial" panose="020B0604020202020204" pitchFamily="34" charset="0"/>
                <a:cs typeface="Arial" panose="020B0604020202020204" pitchFamily="34" charset="0"/>
                <a:sym typeface="Wingdings" panose="05000000000000000000" pitchFamily="2" charset="2"/>
              </a:rPr>
              <a:t>Walras</a:t>
            </a:r>
            <a:r>
              <a:rPr lang="it-IT" altLang="it-IT" sz="2000" dirty="0" smtClean="0">
                <a:latin typeface="Arial" panose="020B0604020202020204" pitchFamily="34" charset="0"/>
                <a:cs typeface="Arial" panose="020B0604020202020204" pitchFamily="34" charset="0"/>
                <a:sym typeface="Wingdings" panose="05000000000000000000" pitchFamily="2" charset="2"/>
              </a:rPr>
              <a:t>.</a:t>
            </a:r>
            <a:endParaRPr lang="it-IT" altLang="it-IT" sz="2000" dirty="0">
              <a:latin typeface="Arial" panose="020B0604020202020204" pitchFamily="34" charset="0"/>
              <a:cs typeface="Arial" panose="020B0604020202020204" pitchFamily="34" charset="0"/>
              <a:sym typeface="Wingdings" panose="05000000000000000000" pitchFamily="2" charset="2"/>
            </a:endParaRPr>
          </a:p>
          <a:p>
            <a:pPr>
              <a:buFont typeface="Arial" panose="020B0604020202020204" pitchFamily="34" charset="0"/>
              <a:buChar char="•"/>
              <a:defRPr/>
            </a:pPr>
            <a:r>
              <a:rPr lang="it-IT" altLang="it-IT" sz="2000" dirty="0">
                <a:latin typeface="Arial" panose="020B0604020202020204" pitchFamily="34" charset="0"/>
                <a:cs typeface="Arial" panose="020B0604020202020204" pitchFamily="34" charset="0"/>
                <a:sym typeface="Wingdings" panose="05000000000000000000" pitchFamily="2" charset="2"/>
              </a:rPr>
              <a:t>Problema: efficienza / equità</a:t>
            </a:r>
            <a:r>
              <a:rPr lang="it-IT" altLang="it-IT" sz="2000" dirty="0" smtClean="0">
                <a:latin typeface="Arial" panose="020B0604020202020204" pitchFamily="34" charset="0"/>
                <a:cs typeface="Arial" panose="020B0604020202020204" pitchFamily="34" charset="0"/>
                <a:sym typeface="Wingdings" panose="05000000000000000000" pitchFamily="2" charset="2"/>
              </a:rPr>
              <a:t>.</a:t>
            </a:r>
            <a:endParaRPr lang="it-IT" altLang="it-IT" sz="2000" dirty="0">
              <a:latin typeface="Arial" panose="020B0604020202020204" pitchFamily="34" charset="0"/>
              <a:cs typeface="Arial" panose="020B0604020202020204" pitchFamily="34" charset="0"/>
              <a:sym typeface="Wingdings" panose="05000000000000000000" pitchFamily="2" charset="2"/>
            </a:endParaRPr>
          </a:p>
          <a:p>
            <a:pPr>
              <a:buFont typeface="Wingdings" panose="05000000000000000000" pitchFamily="2" charset="2"/>
              <a:buChar char="à"/>
              <a:defRPr/>
            </a:pPr>
            <a:r>
              <a:rPr lang="it-IT" altLang="it-IT" sz="2000" dirty="0" smtClean="0">
                <a:latin typeface="Arial" panose="020B0604020202020204" pitchFamily="34" charset="0"/>
                <a:cs typeface="Arial" panose="020B0604020202020204" pitchFamily="34" charset="0"/>
                <a:sym typeface="Wingdings" panose="05000000000000000000" pitchFamily="2" charset="2"/>
              </a:rPr>
              <a:t>una </a:t>
            </a:r>
            <a:r>
              <a:rPr lang="it-IT" altLang="it-IT" sz="2000" dirty="0">
                <a:latin typeface="Arial" panose="020B0604020202020204" pitchFamily="34" charset="0"/>
                <a:cs typeface="Arial" panose="020B0604020202020204" pitchFamily="34" charset="0"/>
                <a:sym typeface="Wingdings" panose="05000000000000000000" pitchFamily="2" charset="2"/>
              </a:rPr>
              <a:t>allocazione nella quale uno dei due agenti possiede quasi tutto e l’altro quasi nulla è ottima alla stessa stregua di una distribuzione bilanciata</a:t>
            </a:r>
            <a:r>
              <a:rPr lang="it-IT" altLang="it-IT" sz="2000" dirty="0" smtClean="0">
                <a:latin typeface="Arial" panose="020B0604020202020204" pitchFamily="34" charset="0"/>
                <a:cs typeface="Arial" panose="020B0604020202020204" pitchFamily="34" charset="0"/>
                <a:sym typeface="Wingdings" panose="05000000000000000000" pitchFamily="2" charset="2"/>
              </a:rPr>
              <a:t>.</a:t>
            </a:r>
          </a:p>
          <a:p>
            <a:pPr>
              <a:buFont typeface="Wingdings" panose="05000000000000000000" pitchFamily="2" charset="2"/>
              <a:buChar char="à"/>
              <a:defRPr/>
            </a:pPr>
            <a:r>
              <a:rPr lang="it-IT" altLang="it-IT" sz="2000" dirty="0" smtClean="0">
                <a:latin typeface="Arial" panose="020B0604020202020204" pitchFamily="34" charset="0"/>
                <a:cs typeface="Arial" panose="020B0604020202020204" pitchFamily="34" charset="0"/>
                <a:sym typeface="Wingdings" panose="05000000000000000000" pitchFamily="2" charset="2"/>
              </a:rPr>
              <a:t>Il criterio paretiano non dice nulla sull’</a:t>
            </a:r>
            <a:r>
              <a:rPr lang="it-IT" altLang="it-IT" sz="20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equità</a:t>
            </a:r>
            <a:r>
              <a:rPr lang="it-IT" altLang="it-IT" sz="2000" dirty="0" smtClean="0">
                <a:latin typeface="Arial" panose="020B0604020202020204" pitchFamily="34" charset="0"/>
                <a:cs typeface="Arial" panose="020B0604020202020204" pitchFamily="34" charset="0"/>
                <a:sym typeface="Wingdings" panose="05000000000000000000" pitchFamily="2" charset="2"/>
              </a:rPr>
              <a:t>, ma riguarda solo l’</a:t>
            </a:r>
            <a:r>
              <a:rPr lang="it-IT" altLang="it-IT" sz="20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efficienza</a:t>
            </a:r>
            <a:endParaRPr lang="it-IT" altLang="it-IT" sz="20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endParaRPr>
          </a:p>
          <a:p>
            <a:endParaRPr lang="it-IT" sz="2000"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262798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Dall’economia alla sociologia</a:t>
            </a:r>
            <a:endParaRPr lang="it-IT" dirty="0"/>
          </a:p>
        </p:txBody>
      </p:sp>
      <p:sp>
        <p:nvSpPr>
          <p:cNvPr id="3" name="Segnaposto contenuto 2"/>
          <p:cNvSpPr>
            <a:spLocks noGrp="1"/>
          </p:cNvSpPr>
          <p:nvPr>
            <p:ph idx="1"/>
          </p:nvPr>
        </p:nvSpPr>
        <p:spPr/>
        <p:txBody>
          <a:bodyPr>
            <a:noAutofit/>
          </a:bodyPr>
          <a:lstStyle/>
          <a:p>
            <a:r>
              <a:rPr lang="it-IT" sz="2200" b="1" dirty="0" smtClean="0">
                <a:solidFill>
                  <a:srgbClr val="C00000"/>
                </a:solidFill>
                <a:effectLst>
                  <a:outerShdw blurRad="38100" dist="38100" dir="2700000" algn="tl">
                    <a:srgbClr val="000000">
                      <a:alpha val="43137"/>
                    </a:srgbClr>
                  </a:outerShdw>
                </a:effectLst>
              </a:rPr>
              <a:t>Economia: azioni logiche </a:t>
            </a:r>
            <a:r>
              <a:rPr lang="it-IT" sz="2200" dirty="0" smtClean="0"/>
              <a:t>(mezzi adatti a conseguire i fini)</a:t>
            </a:r>
          </a:p>
          <a:p>
            <a:r>
              <a:rPr lang="it-IT" sz="2200" b="1" dirty="0" smtClean="0">
                <a:solidFill>
                  <a:srgbClr val="C00000"/>
                </a:solidFill>
                <a:effectLst>
                  <a:outerShdw blurRad="38100" dist="38100" dir="2700000" algn="tl">
                    <a:srgbClr val="000000">
                      <a:alpha val="43137"/>
                    </a:srgbClr>
                  </a:outerShdw>
                </a:effectLst>
              </a:rPr>
              <a:t>Sociologia. Azioni non logiche </a:t>
            </a:r>
            <a:r>
              <a:rPr lang="it-IT" sz="2200" dirty="0" smtClean="0"/>
              <a:t>(i mezzi non sono atti a raggiungere i fini – inganno o ignoranza)</a:t>
            </a:r>
          </a:p>
          <a:p>
            <a:r>
              <a:rPr lang="it-IT" sz="2200" dirty="0" smtClean="0"/>
              <a:t>La sociologia ha come oggetto principale le élite e la loro </a:t>
            </a:r>
            <a:r>
              <a:rPr lang="it-IT" sz="2200" dirty="0" smtClean="0"/>
              <a:t>circolazione</a:t>
            </a:r>
            <a:r>
              <a:rPr lang="it-IT" sz="2200" dirty="0" smtClean="0"/>
              <a:t>.</a:t>
            </a:r>
          </a:p>
          <a:p>
            <a:r>
              <a:rPr lang="it-IT" sz="2200" dirty="0" smtClean="0"/>
              <a:t>L’</a:t>
            </a:r>
            <a:r>
              <a:rPr lang="it-IT" sz="2200" b="1" dirty="0" smtClean="0">
                <a:solidFill>
                  <a:srgbClr val="C00000"/>
                </a:solidFill>
                <a:effectLst>
                  <a:outerShdw blurRad="38100" dist="38100" dir="2700000" algn="tl">
                    <a:srgbClr val="000000">
                      <a:alpha val="43137"/>
                    </a:srgbClr>
                  </a:outerShdw>
                </a:effectLst>
              </a:rPr>
              <a:t>élite</a:t>
            </a:r>
            <a:r>
              <a:rPr lang="it-IT" sz="2200" dirty="0" smtClean="0"/>
              <a:t>  ha motivazioni profonde (</a:t>
            </a:r>
            <a:r>
              <a:rPr lang="it-IT" sz="2200" b="1" dirty="0" smtClean="0">
                <a:solidFill>
                  <a:srgbClr val="C00000"/>
                </a:solidFill>
                <a:effectLst>
                  <a:outerShdw blurRad="38100" dist="38100" dir="2700000" algn="tl">
                    <a:srgbClr val="000000">
                      <a:alpha val="43137"/>
                    </a:srgbClr>
                  </a:outerShdw>
                </a:effectLst>
              </a:rPr>
              <a:t>residui</a:t>
            </a:r>
            <a:r>
              <a:rPr lang="it-IT" sz="2200" dirty="0" smtClean="0"/>
              <a:t>), ma giustifica il suo comportamento (</a:t>
            </a:r>
            <a:r>
              <a:rPr lang="it-IT" sz="2200" b="1" dirty="0" smtClean="0">
                <a:solidFill>
                  <a:srgbClr val="C00000"/>
                </a:solidFill>
                <a:effectLst>
                  <a:outerShdw blurRad="38100" dist="38100" dir="2700000" algn="tl">
                    <a:srgbClr val="000000">
                      <a:alpha val="43137"/>
                    </a:srgbClr>
                  </a:outerShdw>
                </a:effectLst>
              </a:rPr>
              <a:t>derivazioni</a:t>
            </a:r>
            <a:r>
              <a:rPr lang="it-IT" sz="2200" dirty="0" smtClean="0"/>
              <a:t>) in modo da convincere i governati che gli interessi dei governanti siano anche i loro interessi.</a:t>
            </a:r>
          </a:p>
          <a:p>
            <a:r>
              <a:rPr lang="it-IT" sz="2200" dirty="0" smtClean="0"/>
              <a:t>Es. Le barriere doganali favoriscono un gruppo di potere, ma diminuiscono la ricchezza. Si convince l’opinione pubblica che tutti traggono beneficio dalle barriere.</a:t>
            </a:r>
            <a:endParaRPr lang="it-IT" sz="2200"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1171717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Ottimo per e della collettività</a:t>
            </a:r>
            <a:endParaRPr lang="it-IT" dirty="0"/>
          </a:p>
        </p:txBody>
      </p:sp>
      <p:sp>
        <p:nvSpPr>
          <p:cNvPr id="3" name="Segnaposto contenuto 2"/>
          <p:cNvSpPr>
            <a:spLocks noGrp="1"/>
          </p:cNvSpPr>
          <p:nvPr>
            <p:ph idx="1"/>
          </p:nvPr>
        </p:nvSpPr>
        <p:spPr/>
        <p:txBody>
          <a:bodyPr>
            <a:normAutofit fontScale="92500" lnSpcReduction="10000"/>
          </a:bodyPr>
          <a:lstStyle/>
          <a:p>
            <a:r>
              <a:rPr lang="it-IT" dirty="0" smtClean="0"/>
              <a:t>L’ottimo </a:t>
            </a:r>
            <a:r>
              <a:rPr lang="it-IT" b="1" dirty="0" smtClean="0">
                <a:solidFill>
                  <a:srgbClr val="C00000"/>
                </a:solidFill>
                <a:effectLst>
                  <a:outerShdw blurRad="38100" dist="38100" dir="2700000" algn="tl">
                    <a:srgbClr val="000000">
                      <a:alpha val="43137"/>
                    </a:srgbClr>
                  </a:outerShdw>
                </a:effectLst>
              </a:rPr>
              <a:t>per</a:t>
            </a:r>
            <a:r>
              <a:rPr lang="it-IT" dirty="0" smtClean="0"/>
              <a:t> la collettività è l’ottimo paretiano in economia ed è relativo</a:t>
            </a:r>
          </a:p>
          <a:p>
            <a:r>
              <a:rPr lang="it-IT" dirty="0" smtClean="0"/>
              <a:t>L’ottimo </a:t>
            </a:r>
            <a:r>
              <a:rPr lang="it-IT" b="1" dirty="0" smtClean="0">
                <a:solidFill>
                  <a:srgbClr val="C00000"/>
                </a:solidFill>
                <a:effectLst>
                  <a:outerShdw blurRad="38100" dist="38100" dir="2700000" algn="tl">
                    <a:srgbClr val="000000">
                      <a:alpha val="43137"/>
                    </a:srgbClr>
                  </a:outerShdw>
                </a:effectLst>
              </a:rPr>
              <a:t>della </a:t>
            </a:r>
            <a:r>
              <a:rPr lang="it-IT" dirty="0" smtClean="0"/>
              <a:t>collettività è assoluto. È quella posizione che la maggioranza della opinione pubblica ritiene ottimo attraverso confronti interpersonali di utilità. </a:t>
            </a:r>
          </a:p>
          <a:p>
            <a:r>
              <a:rPr lang="it-IT" dirty="0" smtClean="0"/>
              <a:t>Gli svantaggi che alcuni soggetti subirebbero per raggiungere la posizione sono ritenuti, in modo non logico, minori dei vantaggi che altri otterrebbero.</a:t>
            </a:r>
            <a:endParaRPr lang="it-IT"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3888667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distribuzione del reddito</a:t>
            </a:r>
            <a:endParaRPr lang="it-IT" dirty="0"/>
          </a:p>
        </p:txBody>
      </p:sp>
      <p:sp>
        <p:nvSpPr>
          <p:cNvPr id="3" name="Segnaposto contenuto 2"/>
          <p:cNvSpPr>
            <a:spLocks noGrp="1"/>
          </p:cNvSpPr>
          <p:nvPr>
            <p:ph idx="1"/>
          </p:nvPr>
        </p:nvSpPr>
        <p:spPr/>
        <p:txBody>
          <a:bodyPr>
            <a:normAutofit fontScale="70000" lnSpcReduction="20000"/>
          </a:bodyPr>
          <a:lstStyle/>
          <a:p>
            <a:r>
              <a:rPr lang="it-IT" altLang="it-IT" dirty="0" smtClean="0">
                <a:latin typeface="Tahoma" panose="020B0604030504040204" pitchFamily="34" charset="0"/>
              </a:rPr>
              <a:t>Pareto si </a:t>
            </a:r>
            <a:r>
              <a:rPr lang="it-IT" altLang="it-IT" dirty="0">
                <a:latin typeface="Tahoma" panose="020B0604030504040204" pitchFamily="34" charset="0"/>
              </a:rPr>
              <a:t>sforzò quindi di dimostrare che la disuguaglianza è frutto di una legge naturale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rPr>
              <a:t>empiricamente rilevabile</a:t>
            </a:r>
            <a:r>
              <a:rPr lang="it-IT" altLang="it-IT" dirty="0" smtClean="0">
                <a:latin typeface="Tahoma" panose="020B0604030504040204" pitchFamily="34" charset="0"/>
              </a:rPr>
              <a:t>:</a:t>
            </a:r>
            <a:endParaRPr lang="it-IT" altLang="it-IT" sz="1600" dirty="0">
              <a:latin typeface="Tahoma" panose="020B0604030504040204" pitchFamily="34" charset="0"/>
            </a:endParaRPr>
          </a:p>
          <a:p>
            <a:r>
              <a:rPr lang="it-IT" altLang="it-IT" dirty="0">
                <a:latin typeface="Tahoma" panose="020B0604030504040204" pitchFamily="34" charset="0"/>
              </a:rPr>
              <a:t>“se la ripartizione della ricchezza varia poco per regioni, epoche, organizzazioni diverse, dovremo concludere che, senza voler trascurare le altre cause, dobbiamo cercare nella natura dell’uomo la causa principale che determina il fenomeno” (</a:t>
            </a:r>
            <a:r>
              <a:rPr lang="it-IT" altLang="it-IT" i="1" dirty="0" err="1">
                <a:latin typeface="Tahoma" panose="020B0604030504040204" pitchFamily="34" charset="0"/>
              </a:rPr>
              <a:t>Cours</a:t>
            </a:r>
            <a:r>
              <a:rPr lang="it-IT" altLang="it-IT" dirty="0">
                <a:latin typeface="Tahoma" panose="020B0604030504040204" pitchFamily="34" charset="0"/>
              </a:rPr>
              <a:t>).</a:t>
            </a:r>
          </a:p>
          <a:p>
            <a:endParaRPr lang="it-IT" altLang="it-IT" sz="1600" dirty="0">
              <a:latin typeface="Tahoma" panose="020B0604030504040204" pitchFamily="34" charset="0"/>
            </a:endParaRPr>
          </a:p>
          <a:p>
            <a:pPr>
              <a:buFont typeface="Wingdings" panose="05000000000000000000" pitchFamily="2" charset="2"/>
              <a:buChar char="à"/>
            </a:pPr>
            <a:r>
              <a:rPr lang="it-IT" altLang="it-IT" dirty="0">
                <a:latin typeface="Tahoma" panose="020B0604030504040204" pitchFamily="34" charset="0"/>
                <a:sym typeface="Wingdings" panose="05000000000000000000" pitchFamily="2" charset="2"/>
              </a:rPr>
              <a:t>Ogni intervento politico redistributivo avrebbe l’unico risultato di </a:t>
            </a:r>
            <a:r>
              <a:rPr lang="it-IT" altLang="it-IT" dirty="0" smtClean="0">
                <a:latin typeface="Tahoma" panose="020B0604030504040204" pitchFamily="34" charset="0"/>
                <a:sym typeface="Wingdings" panose="05000000000000000000" pitchFamily="2" charset="2"/>
              </a:rPr>
              <a:t>portare </a:t>
            </a:r>
            <a:r>
              <a:rPr lang="it-IT" altLang="it-IT" dirty="0">
                <a:latin typeface="Tahoma" panose="020B0604030504040204" pitchFamily="34" charset="0"/>
                <a:sym typeface="Wingdings" panose="05000000000000000000" pitchFamily="2" charset="2"/>
              </a:rPr>
              <a:t>l’economia verso un equilibrio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sym typeface="Wingdings" panose="05000000000000000000" pitchFamily="2" charset="2"/>
              </a:rPr>
              <a:t>subottimale</a:t>
            </a:r>
            <a:r>
              <a:rPr lang="it-IT" altLang="it-IT" dirty="0">
                <a:latin typeface="Tahoma" panose="020B0604030504040204" pitchFamily="34" charset="0"/>
                <a:sym typeface="Wingdings" panose="05000000000000000000" pitchFamily="2" charset="2"/>
              </a:rPr>
              <a:t>.</a:t>
            </a:r>
          </a:p>
          <a:p>
            <a:pPr>
              <a:buNone/>
            </a:pPr>
            <a:endParaRPr lang="it-IT" altLang="it-IT" sz="1600" dirty="0">
              <a:latin typeface="Tahoma" panose="020B0604030504040204" pitchFamily="34" charset="0"/>
            </a:endParaRPr>
          </a:p>
          <a:p>
            <a:pPr>
              <a:buNone/>
            </a:pPr>
            <a:r>
              <a:rPr lang="it-IT" altLang="it-IT" dirty="0">
                <a:latin typeface="Tahoma" panose="020B0604030504040204" pitchFamily="34" charset="0"/>
              </a:rPr>
              <a:t>Questa esigenza porta Pareto a studiare il problema della distribuzione personale isolandolo dalla teoria della distribuzione funzionale. </a:t>
            </a:r>
            <a:r>
              <a:rPr lang="it-IT" altLang="it-IT" dirty="0">
                <a:latin typeface="Tahoma" panose="020B0604030504040204" pitchFamily="34" charset="0"/>
                <a:sym typeface="Wingdings" panose="05000000000000000000" pitchFamily="2" charset="2"/>
              </a:rPr>
              <a:t> </a:t>
            </a:r>
            <a:r>
              <a:rPr lang="it-IT" altLang="it-IT" i="1" dirty="0">
                <a:latin typeface="Tahoma" panose="020B0604030504040204" pitchFamily="34" charset="0"/>
              </a:rPr>
              <a:t>Giornale degli economisti</a:t>
            </a:r>
            <a:r>
              <a:rPr lang="it-IT" altLang="it-IT" dirty="0">
                <a:latin typeface="Tahoma" panose="020B0604030504040204" pitchFamily="34" charset="0"/>
              </a:rPr>
              <a:t>, 1895</a:t>
            </a:r>
          </a:p>
          <a:p>
            <a:endParaRPr lang="it-IT"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133910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trottola di Pareto</a:t>
            </a:r>
            <a:endParaRPr lang="it-IT" dirty="0"/>
          </a:p>
        </p:txBody>
      </p:sp>
      <p:sp>
        <p:nvSpPr>
          <p:cNvPr id="3" name="Segnaposto contenuto 2"/>
          <p:cNvSpPr>
            <a:spLocks noGrp="1"/>
          </p:cNvSpPr>
          <p:nvPr>
            <p:ph idx="1"/>
          </p:nvPr>
        </p:nvSpPr>
        <p:spPr>
          <a:xfrm>
            <a:off x="457200" y="4469055"/>
            <a:ext cx="8229600" cy="1728419"/>
          </a:xfrm>
        </p:spPr>
        <p:txBody>
          <a:bodyPr>
            <a:noAutofit/>
          </a:bodyPr>
          <a:lstStyle/>
          <a:p>
            <a:r>
              <a:rPr lang="it-IT" sz="1800" dirty="0" smtClean="0"/>
              <a:t>La distribuzione del reddito non segue la distribuzione normale. Secondo Pareto mostra che il reddito più frequente è un reddito relativamente basso. Nella parte bassa (area </a:t>
            </a:r>
            <a:r>
              <a:rPr lang="it-IT" sz="1800" i="1" dirty="0" smtClean="0"/>
              <a:t>a</a:t>
            </a:r>
            <a:r>
              <a:rPr lang="it-IT" sz="1800" dirty="0" smtClean="0"/>
              <a:t>) i redditi molto bassi che sono schiacciati, e in cui non c’è mobilità sociale mentre nella parte alta (area</a:t>
            </a:r>
            <a:r>
              <a:rPr lang="it-IT" sz="1800" i="1" dirty="0" smtClean="0"/>
              <a:t> c</a:t>
            </a:r>
            <a:r>
              <a:rPr lang="it-IT" sz="1800" dirty="0" smtClean="0"/>
              <a:t>) ci sono i redditi alti che sono molto differenziati. Si tratta dell’élite. Subito sotto ci sono coloro che premono per formare una nuova élite (area </a:t>
            </a:r>
            <a:r>
              <a:rPr lang="it-IT" sz="1800" i="1" dirty="0" smtClean="0"/>
              <a:t>b</a:t>
            </a:r>
            <a:r>
              <a:rPr lang="it-IT" sz="1800" dirty="0" smtClean="0"/>
              <a:t>)  </a:t>
            </a:r>
            <a:endParaRPr lang="it-IT" sz="1800"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grpSp>
        <p:nvGrpSpPr>
          <p:cNvPr id="22" name="Gruppo 21"/>
          <p:cNvGrpSpPr/>
          <p:nvPr/>
        </p:nvGrpSpPr>
        <p:grpSpPr>
          <a:xfrm>
            <a:off x="940724" y="1597429"/>
            <a:ext cx="3648075" cy="2758440"/>
            <a:chOff x="940724" y="1597429"/>
            <a:chExt cx="3962400" cy="2971800"/>
          </a:xfrm>
        </p:grpSpPr>
        <p:sp>
          <p:nvSpPr>
            <p:cNvPr id="6" name="Rectangle 3"/>
            <p:cNvSpPr>
              <a:spLocks noChangeArrowheads="1"/>
            </p:cNvSpPr>
            <p:nvPr/>
          </p:nvSpPr>
          <p:spPr bwMode="auto">
            <a:xfrm>
              <a:off x="940724" y="1597429"/>
              <a:ext cx="3962400" cy="2971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it-IT" altLang="it-IT"/>
            </a:p>
          </p:txBody>
        </p:sp>
        <p:sp>
          <p:nvSpPr>
            <p:cNvPr id="7" name="Line 4"/>
            <p:cNvSpPr>
              <a:spLocks noChangeShapeType="1"/>
            </p:cNvSpPr>
            <p:nvPr/>
          </p:nvSpPr>
          <p:spPr bwMode="auto">
            <a:xfrm>
              <a:off x="1397924" y="1826029"/>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8" name="Line 5"/>
            <p:cNvSpPr>
              <a:spLocks noChangeShapeType="1"/>
            </p:cNvSpPr>
            <p:nvPr/>
          </p:nvSpPr>
          <p:spPr bwMode="auto">
            <a:xfrm>
              <a:off x="1397924" y="4264429"/>
              <a:ext cx="2819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9" name="Text Box 7"/>
            <p:cNvSpPr txBox="1">
              <a:spLocks noChangeArrowheads="1"/>
            </p:cNvSpPr>
            <p:nvPr/>
          </p:nvSpPr>
          <p:spPr bwMode="auto">
            <a:xfrm>
              <a:off x="1077249" y="4077104"/>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a:t>0</a:t>
              </a:r>
            </a:p>
          </p:txBody>
        </p:sp>
        <p:sp>
          <p:nvSpPr>
            <p:cNvPr id="10" name="Text Box 8"/>
            <p:cNvSpPr txBox="1">
              <a:spLocks noChangeArrowheads="1"/>
            </p:cNvSpPr>
            <p:nvPr/>
          </p:nvSpPr>
          <p:spPr bwMode="auto">
            <a:xfrm>
              <a:off x="1021337" y="1735542"/>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i="1"/>
                <a:t>x</a:t>
              </a:r>
            </a:p>
          </p:txBody>
        </p:sp>
        <p:sp>
          <p:nvSpPr>
            <p:cNvPr id="11" name="Text Box 9"/>
            <p:cNvSpPr txBox="1">
              <a:spLocks noChangeArrowheads="1"/>
            </p:cNvSpPr>
            <p:nvPr/>
          </p:nvSpPr>
          <p:spPr bwMode="auto">
            <a:xfrm>
              <a:off x="4201449" y="4077104"/>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i="1"/>
                <a:t>N</a:t>
              </a:r>
            </a:p>
          </p:txBody>
        </p:sp>
        <p:sp>
          <p:nvSpPr>
            <p:cNvPr id="12" name="Freeform 12"/>
            <p:cNvSpPr>
              <a:spLocks/>
            </p:cNvSpPr>
            <p:nvPr/>
          </p:nvSpPr>
          <p:spPr bwMode="auto">
            <a:xfrm>
              <a:off x="1550324" y="1902229"/>
              <a:ext cx="1130300" cy="2057400"/>
            </a:xfrm>
            <a:custGeom>
              <a:avLst/>
              <a:gdLst>
                <a:gd name="T0" fmla="*/ 152400 w 712"/>
                <a:gd name="T1" fmla="*/ 0 h 1296"/>
                <a:gd name="T2" fmla="*/ 381000 w 712"/>
                <a:gd name="T3" fmla="*/ 990600 h 1296"/>
                <a:gd name="T4" fmla="*/ 1066800 w 712"/>
                <a:gd name="T5" fmla="*/ 1524000 h 1296"/>
                <a:gd name="T6" fmla="*/ 0 w 712"/>
                <a:gd name="T7" fmla="*/ 2057400 h 1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12" h="1296">
                  <a:moveTo>
                    <a:pt x="96" y="0"/>
                  </a:moveTo>
                  <a:cubicBezTo>
                    <a:pt x="120" y="232"/>
                    <a:pt x="144" y="464"/>
                    <a:pt x="240" y="624"/>
                  </a:cubicBezTo>
                  <a:cubicBezTo>
                    <a:pt x="336" y="784"/>
                    <a:pt x="712" y="848"/>
                    <a:pt x="672" y="960"/>
                  </a:cubicBezTo>
                  <a:cubicBezTo>
                    <a:pt x="632" y="1072"/>
                    <a:pt x="316" y="1184"/>
                    <a:pt x="0" y="129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3" name="Line 13"/>
            <p:cNvSpPr>
              <a:spLocks noChangeShapeType="1"/>
            </p:cNvSpPr>
            <p:nvPr/>
          </p:nvSpPr>
          <p:spPr bwMode="auto">
            <a:xfrm>
              <a:off x="1397924" y="3121429"/>
              <a:ext cx="838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4" name="Text Box 15"/>
            <p:cNvSpPr txBox="1">
              <a:spLocks noChangeArrowheads="1"/>
            </p:cNvSpPr>
            <p:nvPr/>
          </p:nvSpPr>
          <p:spPr bwMode="auto">
            <a:xfrm>
              <a:off x="1534449" y="2553104"/>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a:t>c</a:t>
              </a:r>
            </a:p>
          </p:txBody>
        </p:sp>
        <p:sp>
          <p:nvSpPr>
            <p:cNvPr id="15" name="Text Box 16"/>
            <p:cNvSpPr txBox="1">
              <a:spLocks noChangeArrowheads="1"/>
            </p:cNvSpPr>
            <p:nvPr/>
          </p:nvSpPr>
          <p:spPr bwMode="auto">
            <a:xfrm>
              <a:off x="1610649" y="3010304"/>
              <a:ext cx="2587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dirty="0"/>
                <a:t>b</a:t>
              </a:r>
            </a:p>
          </p:txBody>
        </p:sp>
        <p:sp>
          <p:nvSpPr>
            <p:cNvPr id="16" name="Text Box 17"/>
            <p:cNvSpPr txBox="1">
              <a:spLocks noChangeArrowheads="1"/>
            </p:cNvSpPr>
            <p:nvPr/>
          </p:nvSpPr>
          <p:spPr bwMode="auto">
            <a:xfrm>
              <a:off x="1382049" y="3526242"/>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dirty="0"/>
                <a:t>a</a:t>
              </a:r>
            </a:p>
          </p:txBody>
        </p:sp>
        <p:cxnSp>
          <p:nvCxnSpPr>
            <p:cNvPr id="18" name="Connettore diritto 17"/>
            <p:cNvCxnSpPr/>
            <p:nvPr/>
          </p:nvCxnSpPr>
          <p:spPr>
            <a:xfrm>
              <a:off x="1397924" y="3688340"/>
              <a:ext cx="83820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1" name="Connettore diritto 20"/>
            <p:cNvCxnSpPr/>
            <p:nvPr/>
          </p:nvCxnSpPr>
          <p:spPr>
            <a:xfrm>
              <a:off x="1413799" y="3426230"/>
              <a:ext cx="1196397"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grpSp>
      <p:sp>
        <p:nvSpPr>
          <p:cNvPr id="23" name="CasellaDiTesto 22"/>
          <p:cNvSpPr txBox="1"/>
          <p:nvPr/>
        </p:nvSpPr>
        <p:spPr>
          <a:xfrm>
            <a:off x="5527964" y="1662545"/>
            <a:ext cx="2842952" cy="646331"/>
          </a:xfrm>
          <a:prstGeom prst="rect">
            <a:avLst/>
          </a:prstGeom>
          <a:noFill/>
        </p:spPr>
        <p:txBody>
          <a:bodyPr wrap="square" rtlCol="0">
            <a:spAutoFit/>
          </a:bodyPr>
          <a:lstStyle/>
          <a:p>
            <a:r>
              <a:rPr lang="it-IT" i="1" dirty="0" smtClean="0"/>
              <a:t>X</a:t>
            </a:r>
            <a:r>
              <a:rPr lang="it-IT" dirty="0" smtClean="0"/>
              <a:t> = reddito</a:t>
            </a:r>
          </a:p>
          <a:p>
            <a:r>
              <a:rPr lang="it-IT" i="1" dirty="0" smtClean="0"/>
              <a:t>N= </a:t>
            </a:r>
            <a:r>
              <a:rPr lang="it-IT" dirty="0" smtClean="0"/>
              <a:t>numero di redditieri</a:t>
            </a:r>
            <a:endParaRPr lang="it-IT" dirty="0"/>
          </a:p>
        </p:txBody>
      </p:sp>
    </p:spTree>
    <p:extLst>
      <p:ext uri="{BB962C8B-B14F-4D97-AF65-F5344CB8AC3E}">
        <p14:creationId xmlns:p14="http://schemas.microsoft.com/office/powerpoint/2010/main" val="3560319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«Naturale</a:t>
            </a:r>
            <a:r>
              <a:rPr lang="it-IT" smtClean="0"/>
              <a:t>» diseguaglianza</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Secondo Pareto questa forma della distribuzione del reddito è costante nelle diverse epoche storiche e nelle diverse società</a:t>
            </a:r>
          </a:p>
          <a:p>
            <a:pPr>
              <a:defRPr/>
            </a:pPr>
            <a:r>
              <a:rPr lang="it-IT" altLang="it-IT" dirty="0">
                <a:latin typeface="Arial" panose="020B0604020202020204" pitchFamily="34" charset="0"/>
                <a:cs typeface="Arial" panose="020B0604020202020204" pitchFamily="34" charset="0"/>
                <a:sym typeface="Symbol" panose="05050102010706020507" pitchFamily="18" charset="2"/>
              </a:rPr>
              <a:t>Pareto conclude che la disuguaglianza non è frutto delle istituzioni politiche e sociali, ma delle differenze di abilità individuali</a:t>
            </a:r>
          </a:p>
          <a:p>
            <a:pPr>
              <a:defRPr/>
            </a:pPr>
            <a:endParaRPr lang="it-IT" altLang="it-IT" sz="1800" b="1" dirty="0">
              <a:solidFill>
                <a:srgbClr val="FFFF00"/>
              </a:solidFill>
              <a:effectLst>
                <a:outerShdw blurRad="38100" dist="38100" dir="2700000" algn="tl">
                  <a:srgbClr val="000000"/>
                </a:outerShdw>
              </a:effectLst>
              <a:latin typeface="Tahoma" panose="020B0604030504040204" pitchFamily="34" charset="0"/>
              <a:sym typeface="Symbol" panose="05050102010706020507" pitchFamily="18" charset="2"/>
            </a:endParaRPr>
          </a:p>
          <a:p>
            <a:pPr>
              <a:buFont typeface="Wingdings" panose="05000000000000000000" pitchFamily="2" charset="2"/>
              <a:buChar char="à"/>
              <a:defRPr/>
            </a:pPr>
            <a:r>
              <a:rPr lang="it-IT" altLang="it-IT" dirty="0">
                <a:latin typeface="Tahoma" panose="020B0604030504040204" pitchFamily="34" charset="0"/>
                <a:sym typeface="Wingdings" panose="05000000000000000000" pitchFamily="2" charset="2"/>
              </a:rPr>
              <a:t>Non serve redistribuire i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sym typeface="Wingdings" panose="05000000000000000000" pitchFamily="2" charset="2"/>
              </a:rPr>
              <a:t>punti di partenza</a:t>
            </a:r>
            <a:r>
              <a:rPr lang="it-IT" altLang="it-IT" dirty="0" smtClean="0">
                <a:latin typeface="Tahoma" panose="020B0604030504040204" pitchFamily="34" charset="0"/>
                <a:sym typeface="Wingdings" panose="05000000000000000000" pitchFamily="2" charset="2"/>
              </a:rPr>
              <a:t>”! La diseguaglianza dipende dalla distribuzione </a:t>
            </a:r>
            <a:r>
              <a:rPr lang="it-IT" altLang="it-IT" b="1" dirty="0" smtClean="0">
                <a:solidFill>
                  <a:srgbClr val="C00000"/>
                </a:solidFill>
                <a:effectLst>
                  <a:outerShdw blurRad="38100" dist="38100" dir="2700000" algn="tl">
                    <a:srgbClr val="000000">
                      <a:alpha val="43137"/>
                    </a:srgbClr>
                  </a:outerShdw>
                </a:effectLst>
                <a:latin typeface="Tahoma" panose="020B0604030504040204" pitchFamily="34" charset="0"/>
                <a:sym typeface="Wingdings" panose="05000000000000000000" pitchFamily="2" charset="2"/>
              </a:rPr>
              <a:t>naturale</a:t>
            </a:r>
            <a:r>
              <a:rPr lang="it-IT" altLang="it-IT" dirty="0" smtClean="0">
                <a:latin typeface="Tahoma" panose="020B0604030504040204" pitchFamily="34" charset="0"/>
                <a:sym typeface="Wingdings" panose="05000000000000000000" pitchFamily="2" charset="2"/>
              </a:rPr>
              <a:t> dei talenti</a:t>
            </a:r>
            <a:endParaRPr lang="it-IT" altLang="it-IT" dirty="0">
              <a:latin typeface="Tahoma" panose="020B0604030504040204" pitchFamily="34" charset="0"/>
              <a:sym typeface="Wingdings" panose="05000000000000000000" pitchFamily="2" charset="2"/>
            </a:endParaRPr>
          </a:p>
          <a:p>
            <a:endParaRPr lang="it-IT"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267332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bodyPr>
          <a:lstStyle/>
          <a:p>
            <a:r>
              <a:rPr lang="it-IT" dirty="0" smtClean="0"/>
              <a:t>Biografia</a:t>
            </a:r>
            <a:endParaRPr lang="it-IT" dirty="0"/>
          </a:p>
        </p:txBody>
      </p:sp>
      <p:sp>
        <p:nvSpPr>
          <p:cNvPr id="7" name="Segnaposto contenuto 6"/>
          <p:cNvSpPr>
            <a:spLocks noGrp="1"/>
          </p:cNvSpPr>
          <p:nvPr>
            <p:ph idx="1"/>
          </p:nvPr>
        </p:nvSpPr>
        <p:spPr/>
        <p:txBody>
          <a:bodyPr>
            <a:normAutofit fontScale="55000" lnSpcReduction="20000"/>
          </a:bodyPr>
          <a:lstStyle/>
          <a:p>
            <a:pPr>
              <a:buFontTx/>
              <a:buChar char="•"/>
            </a:pPr>
            <a:r>
              <a:rPr lang="en-GB" altLang="it-IT" dirty="0" err="1" smtClean="0">
                <a:cs typeface="Times New Roman" panose="02020603050405020304" pitchFamily="18" charset="0"/>
              </a:rPr>
              <a:t>Nasce</a:t>
            </a:r>
            <a:r>
              <a:rPr lang="en-GB" altLang="it-IT" dirty="0" smtClean="0">
                <a:cs typeface="Times New Roman" panose="02020603050405020304" pitchFamily="18" charset="0"/>
              </a:rPr>
              <a:t> </a:t>
            </a:r>
            <a:r>
              <a:rPr lang="en-GB" altLang="it-IT" dirty="0">
                <a:cs typeface="Times New Roman" panose="02020603050405020304" pitchFamily="18" charset="0"/>
              </a:rPr>
              <a:t>a </a:t>
            </a:r>
            <a:r>
              <a:rPr lang="en-GB" altLang="it-IT" dirty="0" err="1">
                <a:cs typeface="Times New Roman" panose="02020603050405020304" pitchFamily="18" charset="0"/>
              </a:rPr>
              <a:t>Parigi</a:t>
            </a:r>
            <a:r>
              <a:rPr lang="en-GB" altLang="it-IT" dirty="0">
                <a:cs typeface="Times New Roman" panose="02020603050405020304" pitchFamily="18" charset="0"/>
              </a:rPr>
              <a:t> </a:t>
            </a:r>
            <a:r>
              <a:rPr lang="en-GB" altLang="it-IT" dirty="0" err="1">
                <a:cs typeface="Times New Roman" panose="02020603050405020304" pitchFamily="18" charset="0"/>
              </a:rPr>
              <a:t>nel</a:t>
            </a:r>
            <a:r>
              <a:rPr lang="en-GB" altLang="it-IT" dirty="0">
                <a:cs typeface="Times New Roman" panose="02020603050405020304" pitchFamily="18" charset="0"/>
              </a:rPr>
              <a:t> </a:t>
            </a:r>
            <a:r>
              <a:rPr lang="en-GB" altLang="it-IT" dirty="0" smtClean="0">
                <a:cs typeface="Times New Roman" panose="02020603050405020304" pitchFamily="18" charset="0"/>
              </a:rPr>
              <a:t>1848. </a:t>
            </a:r>
            <a:r>
              <a:rPr lang="en-GB" altLang="it-IT" dirty="0" smtClean="0"/>
              <a:t>Il </a:t>
            </a:r>
            <a:r>
              <a:rPr lang="en-GB" altLang="it-IT" dirty="0"/>
              <a:t>padre Raffaele: un </a:t>
            </a:r>
            <a:r>
              <a:rPr lang="en-GB" altLang="it-IT" dirty="0" err="1"/>
              <a:t>nobile</a:t>
            </a:r>
            <a:r>
              <a:rPr lang="en-GB" altLang="it-IT" dirty="0"/>
              <a:t> </a:t>
            </a:r>
            <a:r>
              <a:rPr lang="en-GB" altLang="it-IT" dirty="0" err="1"/>
              <a:t>esiliato</a:t>
            </a:r>
            <a:r>
              <a:rPr lang="en-GB" altLang="it-IT" dirty="0"/>
              <a:t> per le sue </a:t>
            </a:r>
            <a:r>
              <a:rPr lang="en-GB" altLang="it-IT" dirty="0" err="1" smtClean="0"/>
              <a:t>posizioni</a:t>
            </a:r>
            <a:r>
              <a:rPr lang="en-GB" altLang="it-IT" dirty="0" smtClean="0"/>
              <a:t> </a:t>
            </a:r>
            <a:r>
              <a:rPr lang="en-GB" altLang="it-IT" dirty="0" err="1" smtClean="0"/>
              <a:t>mazziniane</a:t>
            </a:r>
            <a:r>
              <a:rPr lang="en-GB" altLang="it-IT" dirty="0"/>
              <a:t>.</a:t>
            </a:r>
            <a:endParaRPr lang="it-IT" altLang="it-IT" dirty="0"/>
          </a:p>
          <a:p>
            <a:r>
              <a:rPr lang="en-GB" altLang="it-IT" dirty="0"/>
              <a:t>1858, </a:t>
            </a:r>
            <a:r>
              <a:rPr lang="en-GB" altLang="it-IT" dirty="0" err="1"/>
              <a:t>amnistia</a:t>
            </a:r>
            <a:r>
              <a:rPr lang="it-IT" altLang="it-IT" dirty="0"/>
              <a:t> e ritorno a </a:t>
            </a:r>
            <a:r>
              <a:rPr lang="it-IT" altLang="it-IT" dirty="0" smtClean="0"/>
              <a:t>Torino … </a:t>
            </a:r>
            <a:r>
              <a:rPr lang="it-IT" altLang="it-IT" dirty="0"/>
              <a:t>dove Vilfredo si </a:t>
            </a:r>
            <a:r>
              <a:rPr lang="en-GB" altLang="it-IT" dirty="0" err="1"/>
              <a:t>laurea</a:t>
            </a:r>
            <a:r>
              <a:rPr lang="en-GB" altLang="it-IT" dirty="0"/>
              <a:t> </a:t>
            </a:r>
            <a:r>
              <a:rPr lang="en-GB" altLang="it-IT" dirty="0" err="1"/>
              <a:t>nel</a:t>
            </a:r>
            <a:r>
              <a:rPr lang="en-GB" altLang="it-IT" dirty="0"/>
              <a:t> 1870 in </a:t>
            </a:r>
            <a:r>
              <a:rPr lang="en-GB" altLang="it-IT" dirty="0" err="1" smtClean="0"/>
              <a:t>ingegneria</a:t>
            </a:r>
            <a:endParaRPr lang="en-GB" altLang="it-IT" dirty="0" smtClean="0"/>
          </a:p>
          <a:p>
            <a:r>
              <a:rPr lang="en-GB" altLang="it-IT" dirty="0"/>
              <a:t>Si </a:t>
            </a:r>
            <a:r>
              <a:rPr lang="en-GB" altLang="it-IT" dirty="0" err="1"/>
              <a:t>trasferisce</a:t>
            </a:r>
            <a:r>
              <a:rPr lang="en-GB" altLang="it-IT" dirty="0"/>
              <a:t> a Firenze come </a:t>
            </a:r>
            <a:r>
              <a:rPr lang="en-GB" altLang="it-IT" dirty="0" err="1"/>
              <a:t>dirigente</a:t>
            </a:r>
            <a:r>
              <a:rPr lang="en-GB" altLang="it-IT" dirty="0"/>
              <a:t> di </a:t>
            </a:r>
            <a:r>
              <a:rPr lang="en-GB" altLang="it-IT" dirty="0" err="1"/>
              <a:t>una</a:t>
            </a:r>
            <a:r>
              <a:rPr lang="en-GB" altLang="it-IT" dirty="0"/>
              <a:t> </a:t>
            </a:r>
            <a:r>
              <a:rPr lang="en-GB" altLang="it-IT" dirty="0" err="1"/>
              <a:t>società</a:t>
            </a:r>
            <a:r>
              <a:rPr lang="en-GB" altLang="it-IT" dirty="0"/>
              <a:t> </a:t>
            </a:r>
            <a:r>
              <a:rPr lang="en-GB" altLang="it-IT" dirty="0" err="1"/>
              <a:t>ferroviaria</a:t>
            </a:r>
            <a:r>
              <a:rPr lang="en-GB" altLang="it-IT" dirty="0"/>
              <a:t> (la </a:t>
            </a:r>
            <a:r>
              <a:rPr lang="en-GB" altLang="it-IT" dirty="0" err="1"/>
              <a:t>Leopolda</a:t>
            </a:r>
            <a:r>
              <a:rPr lang="en-GB" altLang="it-IT" dirty="0" smtClean="0"/>
              <a:t>).</a:t>
            </a:r>
          </a:p>
          <a:p>
            <a:r>
              <a:rPr lang="it-IT" altLang="it-IT" dirty="0"/>
              <a:t>1890: incontra Maffeo Pantaleoni (1857-1924), autore dei </a:t>
            </a:r>
            <a:r>
              <a:rPr lang="it-IT" altLang="it-IT" i="1" dirty="0"/>
              <a:t>Principii di economia pura</a:t>
            </a:r>
            <a:r>
              <a:rPr lang="it-IT" altLang="it-IT" dirty="0"/>
              <a:t> </a:t>
            </a:r>
            <a:r>
              <a:rPr lang="it-IT" altLang="it-IT" dirty="0" smtClean="0"/>
              <a:t>che diffonde in Italia il marginalismo.</a:t>
            </a:r>
            <a:endParaRPr lang="it-IT" altLang="it-IT" sz="1050" dirty="0"/>
          </a:p>
          <a:p>
            <a:r>
              <a:rPr lang="it-IT" altLang="it-IT" dirty="0"/>
              <a:t> </a:t>
            </a:r>
            <a:r>
              <a:rPr lang="it-IT" altLang="it-IT" dirty="0">
                <a:sym typeface="Wingdings" panose="05000000000000000000" pitchFamily="2" charset="2"/>
              </a:rPr>
              <a:t> </a:t>
            </a:r>
            <a:r>
              <a:rPr lang="it-IT" altLang="it-IT" dirty="0"/>
              <a:t>avvicinamento di Pareto all’economia pura: </a:t>
            </a:r>
            <a:endParaRPr lang="it-IT" altLang="it-IT" sz="1000" dirty="0"/>
          </a:p>
          <a:p>
            <a:r>
              <a:rPr lang="it-IT" altLang="it-IT" dirty="0"/>
              <a:t>“Considerazioni sui principi fondamentali della economia politica pura”, </a:t>
            </a:r>
            <a:r>
              <a:rPr lang="it-IT" altLang="it-IT" i="1" dirty="0"/>
              <a:t>Giornale degli Economisti,</a:t>
            </a:r>
            <a:r>
              <a:rPr lang="it-IT" altLang="it-IT" dirty="0"/>
              <a:t> 1892-3</a:t>
            </a:r>
            <a:r>
              <a:rPr lang="it-IT" altLang="it-IT" dirty="0" smtClean="0"/>
              <a:t>.</a:t>
            </a:r>
          </a:p>
          <a:p>
            <a:r>
              <a:rPr lang="it-IT" altLang="it-IT" dirty="0"/>
              <a:t>1893. </a:t>
            </a:r>
            <a:r>
              <a:rPr lang="it-IT" altLang="it-IT" dirty="0" smtClean="0"/>
              <a:t>Cattedra </a:t>
            </a:r>
            <a:r>
              <a:rPr lang="it-IT" altLang="it-IT" dirty="0"/>
              <a:t>di economia politica a Losanna</a:t>
            </a:r>
            <a:r>
              <a:rPr lang="it-IT" altLang="it-IT" dirty="0" smtClean="0"/>
              <a:t>. Succede a </a:t>
            </a:r>
            <a:r>
              <a:rPr lang="it-IT" altLang="it-IT" dirty="0" err="1" smtClean="0"/>
              <a:t>Walras</a:t>
            </a:r>
            <a:r>
              <a:rPr lang="it-IT" altLang="it-IT" dirty="0" smtClean="0"/>
              <a:t>.</a:t>
            </a:r>
            <a:endParaRPr lang="it-IT" altLang="it-IT" dirty="0"/>
          </a:p>
          <a:p>
            <a:r>
              <a:rPr lang="it-IT" altLang="it-IT" dirty="0"/>
              <a:t> 1896-7. </a:t>
            </a:r>
            <a:r>
              <a:rPr lang="it-IT" altLang="it-IT" i="1" dirty="0" err="1"/>
              <a:t>Cours</a:t>
            </a:r>
            <a:r>
              <a:rPr lang="it-IT" altLang="it-IT" i="1" dirty="0"/>
              <a:t> d’Economie </a:t>
            </a:r>
            <a:r>
              <a:rPr lang="it-IT" altLang="it-IT" i="1" dirty="0" err="1"/>
              <a:t>Politique</a:t>
            </a:r>
            <a:endParaRPr lang="it-IT" altLang="it-IT" i="1" dirty="0"/>
          </a:p>
          <a:p>
            <a:r>
              <a:rPr lang="it-IT" altLang="it-IT" i="1" dirty="0"/>
              <a:t> </a:t>
            </a:r>
            <a:r>
              <a:rPr lang="it-IT" altLang="it-IT" dirty="0"/>
              <a:t>1906.</a:t>
            </a:r>
            <a:r>
              <a:rPr lang="it-IT" altLang="it-IT" i="1" dirty="0"/>
              <a:t> Manuale di Economia Politica</a:t>
            </a:r>
          </a:p>
          <a:p>
            <a:r>
              <a:rPr lang="it-IT" altLang="it-IT" i="1" dirty="0"/>
              <a:t> </a:t>
            </a:r>
            <a:r>
              <a:rPr lang="it-IT" altLang="it-IT" dirty="0"/>
              <a:t>1916.</a:t>
            </a:r>
            <a:r>
              <a:rPr lang="it-IT" altLang="it-IT" i="1" dirty="0"/>
              <a:t> Trattato di Sociologia Generale </a:t>
            </a:r>
            <a:endParaRPr lang="it-IT" altLang="it-IT" i="1" dirty="0" smtClean="0"/>
          </a:p>
          <a:p>
            <a:r>
              <a:rPr lang="it-IT" altLang="it-IT" dirty="0"/>
              <a:t>Negli ultimi anni si ritira a </a:t>
            </a:r>
            <a:r>
              <a:rPr lang="it-IT" altLang="it-IT" dirty="0" err="1"/>
              <a:t>Céligny</a:t>
            </a:r>
            <a:r>
              <a:rPr lang="it-IT" altLang="it-IT" dirty="0"/>
              <a:t>, sul lago di Ginevra, dove muore nell’agosto del 1923.</a:t>
            </a:r>
          </a:p>
          <a:p>
            <a:endParaRPr lang="it-IT" altLang="it-IT" dirty="0"/>
          </a:p>
          <a:p>
            <a:endParaRPr lang="it-IT" altLang="it-IT" dirty="0"/>
          </a:p>
          <a:p>
            <a:endParaRPr lang="it-IT" altLang="it-IT" dirty="0"/>
          </a:p>
          <a:p>
            <a:endParaRPr lang="it-IT" altLang="it-IT" dirty="0"/>
          </a:p>
          <a:p>
            <a:endParaRPr lang="it-IT" dirty="0"/>
          </a:p>
        </p:txBody>
      </p:sp>
      <p:sp>
        <p:nvSpPr>
          <p:cNvPr id="5" name="Segnaposto piè di pagina 4"/>
          <p:cNvSpPr>
            <a:spLocks noGrp="1"/>
          </p:cNvSpPr>
          <p:nvPr>
            <p:ph type="ftr" sz="quarter" idx="4294967295"/>
          </p:nvPr>
        </p:nvSpPr>
        <p:spPr>
          <a:xfrm>
            <a:off x="0" y="6356350"/>
            <a:ext cx="2895600" cy="365125"/>
          </a:xfrm>
        </p:spPr>
        <p:txBody>
          <a:bodyPr/>
          <a:lstStyle/>
          <a:p>
            <a:r>
              <a:rPr lang="en-US" smtClean="0"/>
              <a:t>Vilfredo pareto</a:t>
            </a:r>
            <a:endParaRPr lang="it-IT" dirty="0"/>
          </a:p>
        </p:txBody>
      </p:sp>
      <p:sp>
        <p:nvSpPr>
          <p:cNvPr id="8" name="Segnaposto numero diapositiva 7"/>
          <p:cNvSpPr>
            <a:spLocks noGrp="1"/>
          </p:cNvSpPr>
          <p:nvPr>
            <p:ph type="sldNum" sz="quarter" idx="12"/>
          </p:nvPr>
        </p:nvSpPr>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1132829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fade">
                                      <p:cBhvr>
                                        <p:cTn id="47" dur="5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9" end="9"/>
                                            </p:txEl>
                                          </p:spTgt>
                                        </p:tgtEl>
                                        <p:attrNameLst>
                                          <p:attrName>style.visibility</p:attrName>
                                        </p:attrNameLst>
                                      </p:cBhvr>
                                      <p:to>
                                        <p:strVal val="visible"/>
                                      </p:to>
                                    </p:set>
                                    <p:animEffect transition="in" filter="fade">
                                      <p:cBhvr>
                                        <p:cTn id="52" dur="500"/>
                                        <p:tgtEl>
                                          <p:spTgt spid="7">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10" end="10"/>
                                            </p:txEl>
                                          </p:spTgt>
                                        </p:tgtEl>
                                        <p:attrNameLst>
                                          <p:attrName>style.visibility</p:attrName>
                                        </p:attrNameLst>
                                      </p:cBhvr>
                                      <p:to>
                                        <p:strVal val="visible"/>
                                      </p:to>
                                    </p:set>
                                    <p:animEffect transition="in" filter="fade">
                                      <p:cBhvr>
                                        <p:cTn id="57"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posizioni politiche</a:t>
            </a:r>
            <a:endParaRPr lang="it-IT" dirty="0"/>
          </a:p>
        </p:txBody>
      </p:sp>
      <p:sp>
        <p:nvSpPr>
          <p:cNvPr id="3" name="Segnaposto contenuto 2"/>
          <p:cNvSpPr>
            <a:spLocks noGrp="1"/>
          </p:cNvSpPr>
          <p:nvPr>
            <p:ph idx="1"/>
          </p:nvPr>
        </p:nvSpPr>
        <p:spPr/>
        <p:txBody>
          <a:bodyPr>
            <a:normAutofit fontScale="62500" lnSpcReduction="20000"/>
          </a:bodyPr>
          <a:lstStyle/>
          <a:p>
            <a:r>
              <a:rPr lang="it-IT" altLang="it-IT"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L’impegno giovanile</a:t>
            </a:r>
          </a:p>
          <a:p>
            <a:r>
              <a:rPr lang="it-IT" altLang="it-IT" dirty="0" smtClean="0">
                <a:latin typeface="Arial" panose="020B0604020202020204" pitchFamily="34" charset="0"/>
                <a:cs typeface="Arial" panose="020B0604020202020204" pitchFamily="34" charset="0"/>
              </a:rPr>
              <a:t>Partecipa </a:t>
            </a:r>
            <a:r>
              <a:rPr lang="it-IT" altLang="it-IT" dirty="0">
                <a:latin typeface="Arial" panose="020B0604020202020204" pitchFamily="34" charset="0"/>
                <a:cs typeface="Arial" panose="020B0604020202020204" pitchFamily="34" charset="0"/>
              </a:rPr>
              <a:t>all’Accademia dei Georgofili e scrive sul giornale liberista </a:t>
            </a:r>
            <a:r>
              <a:rPr lang="it-IT" altLang="it-IT" i="1" dirty="0">
                <a:latin typeface="Arial" panose="020B0604020202020204" pitchFamily="34" charset="0"/>
                <a:cs typeface="Arial" panose="020B0604020202020204" pitchFamily="34" charset="0"/>
              </a:rPr>
              <a:t>L’Economista</a:t>
            </a:r>
            <a:r>
              <a:rPr lang="it-IT" altLang="it-IT" dirty="0" smtClean="0">
                <a:latin typeface="Arial" panose="020B0604020202020204" pitchFamily="34" charset="0"/>
                <a:cs typeface="Arial" panose="020B0604020202020204" pitchFamily="34" charset="0"/>
              </a:rPr>
              <a:t>.</a:t>
            </a:r>
            <a:endParaRPr lang="it-IT" altLang="it-IT" sz="800" dirty="0">
              <a:latin typeface="Arial" panose="020B0604020202020204" pitchFamily="34" charset="0"/>
              <a:cs typeface="Arial" panose="020B0604020202020204" pitchFamily="34" charset="0"/>
            </a:endParaRPr>
          </a:p>
          <a:p>
            <a:r>
              <a:rPr lang="it-IT" altLang="it-IT" dirty="0">
                <a:latin typeface="Arial" panose="020B0604020202020204" pitchFamily="34" charset="0"/>
                <a:cs typeface="Arial" panose="020B0604020202020204" pitchFamily="34" charset="0"/>
              </a:rPr>
              <a:t>Campagna anti-protezionista e </a:t>
            </a:r>
            <a:r>
              <a:rPr lang="it-IT" altLang="it-IT" dirty="0" smtClean="0">
                <a:latin typeface="Arial" panose="020B0604020202020204" pitchFamily="34" charset="0"/>
                <a:cs typeface="Arial" panose="020B0604020202020204" pitchFamily="34" charset="0"/>
              </a:rPr>
              <a:t>anti-corruzione</a:t>
            </a:r>
            <a:endParaRPr lang="it-IT" altLang="it-IT" sz="800" dirty="0">
              <a:latin typeface="Arial" panose="020B0604020202020204" pitchFamily="34" charset="0"/>
              <a:cs typeface="Arial" panose="020B0604020202020204" pitchFamily="34" charset="0"/>
            </a:endParaRPr>
          </a:p>
          <a:p>
            <a:r>
              <a:rPr lang="it-IT" altLang="it-IT" dirty="0">
                <a:latin typeface="Arial" panose="020B0604020202020204" pitchFamily="34" charset="0"/>
                <a:cs typeface="Arial" panose="020B0604020202020204" pitchFamily="34" charset="0"/>
              </a:rPr>
              <a:t>Simpatia verso i socialisti per la loro battaglia contro lo Stato </a:t>
            </a:r>
            <a:r>
              <a:rPr lang="it-IT" altLang="it-IT" dirty="0" smtClean="0">
                <a:latin typeface="Arial" panose="020B0604020202020204" pitchFamily="34" charset="0"/>
                <a:cs typeface="Arial" panose="020B0604020202020204" pitchFamily="34" charset="0"/>
              </a:rPr>
              <a:t>borghese.</a:t>
            </a:r>
          </a:p>
          <a:p>
            <a:r>
              <a:rPr lang="it-IT" altLang="it-IT"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maturità</a:t>
            </a:r>
          </a:p>
          <a:p>
            <a:r>
              <a:rPr lang="it-IT" altLang="it-IT" dirty="0" smtClean="0">
                <a:latin typeface="Arial" panose="020B0604020202020204" pitchFamily="34" charset="0"/>
                <a:cs typeface="Arial" panose="020B0604020202020204" pitchFamily="34" charset="0"/>
              </a:rPr>
              <a:t>Rompe </a:t>
            </a:r>
            <a:r>
              <a:rPr lang="it-IT" altLang="it-IT" dirty="0">
                <a:latin typeface="Arial" panose="020B0604020202020204" pitchFamily="34" charset="0"/>
                <a:cs typeface="Arial" panose="020B0604020202020204" pitchFamily="34" charset="0"/>
              </a:rPr>
              <a:t>l’alleanza coi socialisti per il loro compromesso con Giolitti: vi vede l’alleanza tra la “plutocrazia demagogica” degli speculatori e la dirigenza operaia e sindacale</a:t>
            </a:r>
            <a:r>
              <a:rPr lang="it-IT" altLang="it-IT" dirty="0" smtClean="0">
                <a:latin typeface="Arial" panose="020B0604020202020204" pitchFamily="34" charset="0"/>
                <a:cs typeface="Arial" panose="020B0604020202020204" pitchFamily="34" charset="0"/>
              </a:rPr>
              <a:t>.</a:t>
            </a:r>
            <a:endParaRPr lang="it-IT" altLang="it-IT" sz="1100" dirty="0">
              <a:latin typeface="Arial" panose="020B0604020202020204" pitchFamily="34" charset="0"/>
              <a:cs typeface="Arial" panose="020B0604020202020204" pitchFamily="34" charset="0"/>
            </a:endParaRPr>
          </a:p>
          <a:p>
            <a:r>
              <a:rPr lang="it-IT" altLang="it-IT" dirty="0">
                <a:latin typeface="Arial" panose="020B0604020202020204" pitchFamily="34" charset="0"/>
                <a:cs typeface="Arial" panose="020B0604020202020204" pitchFamily="34" charset="0"/>
              </a:rPr>
              <a:t>Simpatia per frange antagonistiche: i “socialisti rivoluzionari” ispirati da Georges </a:t>
            </a:r>
            <a:r>
              <a:rPr lang="it-IT" altLang="it-IT" dirty="0" err="1" smtClean="0">
                <a:latin typeface="Arial" panose="020B0604020202020204" pitchFamily="34" charset="0"/>
                <a:cs typeface="Arial" panose="020B0604020202020204" pitchFamily="34" charset="0"/>
              </a:rPr>
              <a:t>Sorel</a:t>
            </a:r>
            <a:r>
              <a:rPr lang="it-IT" altLang="it-IT" dirty="0" smtClean="0">
                <a:latin typeface="Arial" panose="020B0604020202020204" pitchFamily="34" charset="0"/>
                <a:cs typeface="Arial" panose="020B0604020202020204" pitchFamily="34" charset="0"/>
              </a:rPr>
              <a:t>-filosofo francese (1847-1922) </a:t>
            </a:r>
            <a:r>
              <a:rPr lang="it-IT" altLang="it-IT" dirty="0">
                <a:latin typeface="Arial" panose="020B0604020202020204" pitchFamily="34" charset="0"/>
                <a:cs typeface="Arial" panose="020B0604020202020204" pitchFamily="34" charset="0"/>
              </a:rPr>
              <a:t>(</a:t>
            </a:r>
            <a:r>
              <a:rPr lang="it-IT" altLang="it-IT" i="1" dirty="0" err="1">
                <a:latin typeface="Arial" panose="020B0604020202020204" pitchFamily="34" charset="0"/>
                <a:cs typeface="Arial" panose="020B0604020202020204" pitchFamily="34" charset="0"/>
              </a:rPr>
              <a:t>Réflexions</a:t>
            </a:r>
            <a:r>
              <a:rPr lang="it-IT" altLang="it-IT" i="1" dirty="0">
                <a:latin typeface="Arial" panose="020B0604020202020204" pitchFamily="34" charset="0"/>
                <a:cs typeface="Arial" panose="020B0604020202020204" pitchFamily="34" charset="0"/>
              </a:rPr>
              <a:t> </a:t>
            </a:r>
            <a:r>
              <a:rPr lang="it-IT" altLang="it-IT" i="1" dirty="0" err="1">
                <a:latin typeface="Arial" panose="020B0604020202020204" pitchFamily="34" charset="0"/>
                <a:cs typeface="Arial" panose="020B0604020202020204" pitchFamily="34" charset="0"/>
              </a:rPr>
              <a:t>sur</a:t>
            </a:r>
            <a:r>
              <a:rPr lang="it-IT" altLang="it-IT" i="1" dirty="0">
                <a:latin typeface="Arial" panose="020B0604020202020204" pitchFamily="34" charset="0"/>
                <a:cs typeface="Arial" panose="020B0604020202020204" pitchFamily="34" charset="0"/>
              </a:rPr>
              <a:t> la </a:t>
            </a:r>
            <a:r>
              <a:rPr lang="it-IT" altLang="it-IT" i="1" dirty="0" err="1">
                <a:latin typeface="Arial" panose="020B0604020202020204" pitchFamily="34" charset="0"/>
                <a:cs typeface="Arial" panose="020B0604020202020204" pitchFamily="34" charset="0"/>
              </a:rPr>
              <a:t>violence</a:t>
            </a:r>
            <a:r>
              <a:rPr lang="it-IT" altLang="it-IT" dirty="0">
                <a:latin typeface="Arial" panose="020B0604020202020204" pitchFamily="34" charset="0"/>
                <a:cs typeface="Arial" panose="020B0604020202020204" pitchFamily="34" charset="0"/>
              </a:rPr>
              <a:t>, 1908): primato della </a:t>
            </a:r>
            <a:r>
              <a:rPr lang="it-IT" altLang="it-IT" i="1" dirty="0">
                <a:latin typeface="Arial" panose="020B0604020202020204" pitchFamily="34" charset="0"/>
                <a:cs typeface="Arial" panose="020B0604020202020204" pitchFamily="34" charset="0"/>
              </a:rPr>
              <a:t>volontà</a:t>
            </a:r>
            <a:r>
              <a:rPr lang="it-IT" altLang="it-IT" dirty="0">
                <a:latin typeface="Arial" panose="020B0604020202020204" pitchFamily="34" charset="0"/>
                <a:cs typeface="Arial" panose="020B0604020202020204" pitchFamily="34" charset="0"/>
              </a:rPr>
              <a:t> sulla </a:t>
            </a:r>
            <a:r>
              <a:rPr lang="it-IT" altLang="it-IT" i="1" dirty="0">
                <a:latin typeface="Arial" panose="020B0604020202020204" pitchFamily="34" charset="0"/>
                <a:cs typeface="Arial" panose="020B0604020202020204" pitchFamily="34" charset="0"/>
              </a:rPr>
              <a:t>necessità</a:t>
            </a:r>
            <a:r>
              <a:rPr lang="it-IT" altLang="it-IT" dirty="0" smtClean="0">
                <a:latin typeface="Arial" panose="020B0604020202020204" pitchFamily="34" charset="0"/>
                <a:cs typeface="Arial" panose="020B0604020202020204" pitchFamily="34" charset="0"/>
              </a:rPr>
              <a:t>.</a:t>
            </a:r>
            <a:endParaRPr lang="it-IT" altLang="it-IT" sz="1050" dirty="0">
              <a:latin typeface="Arial" panose="020B0604020202020204" pitchFamily="34" charset="0"/>
              <a:cs typeface="Arial" panose="020B0604020202020204" pitchFamily="34" charset="0"/>
            </a:endParaRPr>
          </a:p>
          <a:p>
            <a:r>
              <a:rPr lang="it-IT" altLang="it-IT" dirty="0">
                <a:latin typeface="Arial" panose="020B0604020202020204" pitchFamily="34" charset="0"/>
                <a:cs typeface="Arial" panose="020B0604020202020204" pitchFamily="34" charset="0"/>
              </a:rPr>
              <a:t>I</a:t>
            </a:r>
            <a:r>
              <a:rPr lang="it-IT" altLang="it-IT" dirty="0" smtClean="0">
                <a:latin typeface="Arial" panose="020B0604020202020204" pitchFamily="34" charset="0"/>
                <a:cs typeface="Arial" panose="020B0604020202020204" pitchFamily="34" charset="0"/>
              </a:rPr>
              <a:t>ncoraggia </a:t>
            </a:r>
            <a:r>
              <a:rPr lang="it-IT" altLang="it-IT" dirty="0">
                <a:latin typeface="Arial" panose="020B0604020202020204" pitchFamily="34" charset="0"/>
                <a:cs typeface="Arial" panose="020B0604020202020204" pitchFamily="34" charset="0"/>
              </a:rPr>
              <a:t>il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movimento nazionalista</a:t>
            </a:r>
            <a:r>
              <a:rPr lang="it-IT" altLang="it-IT" dirty="0" smtClean="0">
                <a:latin typeface="Arial" panose="020B0604020202020204" pitchFamily="34" charset="0"/>
                <a:cs typeface="Arial" panose="020B0604020202020204" pitchFamily="34" charset="0"/>
              </a:rPr>
              <a:t>.</a:t>
            </a:r>
            <a:endParaRPr lang="it-IT" altLang="it-IT" sz="1200" dirty="0">
              <a:latin typeface="Arial" panose="020B0604020202020204" pitchFamily="34" charset="0"/>
              <a:cs typeface="Arial" panose="020B0604020202020204" pitchFamily="34" charset="0"/>
            </a:endParaRPr>
          </a:p>
          <a:p>
            <a:r>
              <a:rPr lang="it-IT" altLang="it-IT" dirty="0">
                <a:latin typeface="Arial" panose="020B0604020202020204" pitchFamily="34" charset="0"/>
                <a:cs typeface="Arial" panose="020B0604020202020204" pitchFamily="34" charset="0"/>
              </a:rPr>
              <a:t>Nel dopoguerra si schiera con il movimento fascista.</a:t>
            </a:r>
          </a:p>
          <a:p>
            <a:endParaRPr lang="it-IT" altLang="it-IT" dirty="0">
              <a:latin typeface="Arial" panose="020B0604020202020204" pitchFamily="34" charset="0"/>
              <a:cs typeface="Arial" panose="020B0604020202020204" pitchFamily="34" charset="0"/>
            </a:endParaRPr>
          </a:p>
          <a:p>
            <a:endParaRPr lang="it-IT" dirty="0"/>
          </a:p>
        </p:txBody>
      </p:sp>
      <p:sp>
        <p:nvSpPr>
          <p:cNvPr id="5" name="Segnaposto piè di pagina 4"/>
          <p:cNvSpPr>
            <a:spLocks noGrp="1"/>
          </p:cNvSpPr>
          <p:nvPr>
            <p:ph type="ftr" sz="quarter" idx="11"/>
          </p:nvPr>
        </p:nvSpPr>
        <p:spPr/>
        <p:txBody>
          <a:bodyPr/>
          <a:lstStyle/>
          <a:p>
            <a:r>
              <a:rPr lang="en-US" smtClean="0"/>
              <a:t>Vilfredo pareto</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382021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positivismo di </a:t>
            </a:r>
            <a:r>
              <a:rPr lang="it-IT" dirty="0"/>
              <a:t>P</a:t>
            </a:r>
            <a:r>
              <a:rPr lang="it-IT" dirty="0" smtClean="0"/>
              <a:t>areto</a:t>
            </a:r>
            <a:endParaRPr lang="it-IT" dirty="0"/>
          </a:p>
        </p:txBody>
      </p:sp>
      <p:sp>
        <p:nvSpPr>
          <p:cNvPr id="3" name="Segnaposto contenuto 2"/>
          <p:cNvSpPr>
            <a:spLocks noGrp="1"/>
          </p:cNvSpPr>
          <p:nvPr>
            <p:ph idx="1"/>
          </p:nvPr>
        </p:nvSpPr>
        <p:spPr/>
        <p:txBody>
          <a:bodyPr>
            <a:normAutofit fontScale="92500" lnSpcReduction="10000"/>
          </a:bodyPr>
          <a:lstStyle/>
          <a:p>
            <a:pPr>
              <a:defRPr/>
            </a:pPr>
            <a:r>
              <a:rPr lang="it-IT" altLang="it-IT" dirty="0">
                <a:latin typeface="Arial" panose="020B0604020202020204" pitchFamily="34" charset="0"/>
                <a:cs typeface="Arial" panose="020B0604020202020204" pitchFamily="34" charset="0"/>
              </a:rPr>
              <a:t>Pareto affascinato dal positivismo: critica alle contaminazioni metafisiche e morali delle scienze sociali. Ideale della verifica empirica</a:t>
            </a:r>
            <a:r>
              <a:rPr lang="it-IT" altLang="it-IT" dirty="0" smtClean="0">
                <a:latin typeface="Arial" panose="020B0604020202020204" pitchFamily="34" charset="0"/>
                <a:cs typeface="Arial" panose="020B0604020202020204" pitchFamily="34" charset="0"/>
              </a:rPr>
              <a:t>.</a:t>
            </a:r>
            <a:endParaRPr lang="it-IT" altLang="it-IT" sz="2000" dirty="0">
              <a:latin typeface="Arial" panose="020B0604020202020204" pitchFamily="34" charset="0"/>
              <a:cs typeface="Arial" panose="020B0604020202020204" pitchFamily="34" charset="0"/>
            </a:endParaRPr>
          </a:p>
          <a:p>
            <a:pPr>
              <a:defRPr/>
            </a:pPr>
            <a:r>
              <a:rPr lang="it-IT" altLang="it-IT" dirty="0">
                <a:latin typeface="Arial" panose="020B0604020202020204" pitchFamily="34" charset="0"/>
                <a:cs typeface="Arial" panose="020B0604020202020204" pitchFamily="34" charset="0"/>
              </a:rPr>
              <a:t>Del </a:t>
            </a:r>
            <a:r>
              <a:rPr lang="it-IT" altLang="it-IT"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positivismo</a:t>
            </a:r>
            <a:r>
              <a:rPr lang="it-IT" altLang="it-IT" dirty="0">
                <a:latin typeface="Arial" panose="020B0604020202020204" pitchFamily="34" charset="0"/>
                <a:cs typeface="Arial" panose="020B0604020202020204" pitchFamily="34" charset="0"/>
              </a:rPr>
              <a:t> di </a:t>
            </a:r>
            <a:r>
              <a:rPr lang="it-IT" altLang="it-IT"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Auguste </a:t>
            </a:r>
            <a:r>
              <a:rPr lang="it-IT" altLang="it-IT" b="1" dirty="0" err="1">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Comte</a:t>
            </a:r>
            <a:r>
              <a:rPr lang="it-IT" altLang="it-IT" dirty="0">
                <a:latin typeface="Arial" panose="020B0604020202020204" pitchFamily="34" charset="0"/>
                <a:cs typeface="Arial" panose="020B0604020202020204" pitchFamily="34" charset="0"/>
              </a:rPr>
              <a:t> </a:t>
            </a:r>
            <a:r>
              <a:rPr lang="it-IT" altLang="it-IT" dirty="0" smtClean="0">
                <a:latin typeface="Arial" panose="020B0604020202020204" pitchFamily="34" charset="0"/>
                <a:cs typeface="Arial" panose="020B0604020202020204" pitchFamily="34" charset="0"/>
              </a:rPr>
              <a:t>(filosofo francese - 1798-1857) accetta </a:t>
            </a:r>
            <a:r>
              <a:rPr lang="it-IT" altLang="it-IT" dirty="0">
                <a:latin typeface="Arial" panose="020B0604020202020204" pitchFamily="34" charset="0"/>
                <a:cs typeface="Arial" panose="020B0604020202020204" pitchFamily="34" charset="0"/>
              </a:rPr>
              <a:t>la fiducia nel metodo positivo ma non nell’ideale del progresso sociale guidato dalla </a:t>
            </a:r>
            <a:r>
              <a:rPr lang="it-IT" altLang="it-IT" dirty="0" smtClean="0">
                <a:latin typeface="Arial" panose="020B0604020202020204" pitchFamily="34" charset="0"/>
                <a:cs typeface="Arial" panose="020B0604020202020204" pitchFamily="34" charset="0"/>
              </a:rPr>
              <a:t>scienza</a:t>
            </a:r>
            <a:endParaRPr lang="it-IT" altLang="it-IT" sz="2000" dirty="0">
              <a:latin typeface="Arial" panose="020B0604020202020204" pitchFamily="34" charset="0"/>
              <a:cs typeface="Arial" panose="020B0604020202020204" pitchFamily="34" charset="0"/>
            </a:endParaRPr>
          </a:p>
          <a:p>
            <a:pPr>
              <a:defRPr/>
            </a:pPr>
            <a:r>
              <a:rPr lang="it-IT" altLang="it-IT" dirty="0" smtClean="0">
                <a:latin typeface="Arial" panose="020B0604020202020204" pitchFamily="34" charset="0"/>
                <a:cs typeface="Arial" panose="020B0604020202020204" pitchFamily="34" charset="0"/>
              </a:rPr>
              <a:t>Il </a:t>
            </a:r>
            <a:r>
              <a:rPr lang="it-IT" altLang="it-IT" dirty="0">
                <a:latin typeface="Arial" panose="020B0604020202020204" pitchFamily="34" charset="0"/>
                <a:cs typeface="Arial" panose="020B0604020202020204" pitchFamily="34" charset="0"/>
              </a:rPr>
              <a:t>fenomeno sociale fondamentale è l’ascesa e il declino delle “elette”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élites</a:t>
            </a:r>
            <a:r>
              <a:rPr lang="it-IT" altLang="it-IT" dirty="0">
                <a:latin typeface="Arial" panose="020B0604020202020204" pitchFamily="34" charset="0"/>
                <a:cs typeface="Arial" panose="020B0604020202020204" pitchFamily="34" charset="0"/>
              </a:rPr>
              <a:t>). “la storia è un cimitero di </a:t>
            </a:r>
            <a:r>
              <a:rPr lang="it-IT" altLang="it-IT" dirty="0" smtClean="0">
                <a:latin typeface="Arial" panose="020B0604020202020204" pitchFamily="34" charset="0"/>
                <a:cs typeface="Arial" panose="020B0604020202020204" pitchFamily="34" charset="0"/>
              </a:rPr>
              <a:t>élites</a:t>
            </a:r>
            <a:r>
              <a:rPr lang="it-IT" altLang="it-IT" dirty="0">
                <a:latin typeface="Arial" panose="020B060402020202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Vilfredo pareto</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56327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misurazione dell’utilità</a:t>
            </a:r>
            <a:endParaRPr lang="it-IT" dirty="0"/>
          </a:p>
        </p:txBody>
      </p:sp>
      <p:sp>
        <p:nvSpPr>
          <p:cNvPr id="3" name="Segnaposto contenuto 2"/>
          <p:cNvSpPr>
            <a:spLocks noGrp="1"/>
          </p:cNvSpPr>
          <p:nvPr>
            <p:ph idx="1"/>
          </p:nvPr>
        </p:nvSpPr>
        <p:spPr/>
        <p:txBody>
          <a:bodyPr>
            <a:noAutofit/>
          </a:bodyPr>
          <a:lstStyle/>
          <a:p>
            <a:pPr>
              <a:defRPr/>
            </a:pPr>
            <a:r>
              <a:rPr lang="it-IT" altLang="it-IT" sz="24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Primi autori marginalisti</a:t>
            </a:r>
            <a:r>
              <a:rPr lang="it-IT" altLang="it-IT" sz="2400" dirty="0">
                <a:latin typeface="Arial" panose="020B0604020202020204" pitchFamily="34" charset="0"/>
                <a:cs typeface="Arial" panose="020B0604020202020204" pitchFamily="34" charset="0"/>
              </a:rPr>
              <a:t>: </a:t>
            </a:r>
          </a:p>
          <a:p>
            <a:pPr>
              <a:buFontTx/>
              <a:buChar char="-"/>
              <a:defRPr/>
            </a:pPr>
            <a:r>
              <a:rPr lang="it-IT" altLang="it-IT" sz="2400" dirty="0">
                <a:latin typeface="Arial" panose="020B0604020202020204" pitchFamily="34" charset="0"/>
                <a:cs typeface="Arial" panose="020B0604020202020204" pitchFamily="34" charset="0"/>
              </a:rPr>
              <a:t>l’utilità è una grandezza misurabile = utilità </a:t>
            </a:r>
            <a:r>
              <a:rPr lang="it-IT" altLang="it-IT" sz="24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cardinale</a:t>
            </a:r>
            <a:r>
              <a:rPr lang="it-IT" altLang="it-IT" sz="2400" dirty="0">
                <a:latin typeface="Arial" panose="020B0604020202020204" pitchFamily="34" charset="0"/>
                <a:cs typeface="Arial" panose="020B0604020202020204" pitchFamily="34" charset="0"/>
              </a:rPr>
              <a:t>; </a:t>
            </a:r>
          </a:p>
          <a:p>
            <a:pPr>
              <a:buFontTx/>
              <a:buChar char="-"/>
              <a:defRPr/>
            </a:pPr>
            <a:r>
              <a:rPr lang="it-IT" altLang="it-IT" sz="2400" dirty="0">
                <a:latin typeface="Arial" panose="020B0604020202020204" pitchFamily="34" charset="0"/>
                <a:cs typeface="Arial" panose="020B0604020202020204" pitchFamily="34" charset="0"/>
              </a:rPr>
              <a:t>un consumatore può dire </a:t>
            </a:r>
            <a:r>
              <a:rPr lang="it-IT" altLang="it-IT"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 quanto </a:t>
            </a:r>
            <a:r>
              <a:rPr lang="it-IT" altLang="it-IT" sz="2400" dirty="0">
                <a:latin typeface="Arial" panose="020B0604020202020204" pitchFamily="34" charset="0"/>
                <a:cs typeface="Arial" panose="020B0604020202020204" pitchFamily="34" charset="0"/>
              </a:rPr>
              <a:t>migliora il proprio benessere scegliendo un paniere piuttosto che un altro;</a:t>
            </a:r>
          </a:p>
          <a:p>
            <a:pPr>
              <a:buFontTx/>
              <a:buChar char="-"/>
              <a:defRPr/>
            </a:pPr>
            <a:r>
              <a:rPr lang="it-IT" altLang="it-IT" sz="2400" dirty="0">
                <a:latin typeface="Arial" panose="020B0604020202020204" pitchFamily="34" charset="0"/>
                <a:cs typeface="Arial" panose="020B0604020202020204" pitchFamily="34" charset="0"/>
              </a:rPr>
              <a:t>è possibile effettuare confronti interpersonali di benessere.</a:t>
            </a:r>
          </a:p>
          <a:p>
            <a:pPr>
              <a:buFontTx/>
              <a:buChar char="-"/>
              <a:defRPr/>
            </a:pPr>
            <a:r>
              <a:rPr lang="it-IT" altLang="it-IT" sz="2400" dirty="0">
                <a:latin typeface="Arial" panose="020B0604020202020204" pitchFamily="34" charset="0"/>
                <a:cs typeface="Arial" panose="020B0604020202020204" pitchFamily="34" charset="0"/>
              </a:rPr>
              <a:t> è possibile l’aggregazione delle utilità </a:t>
            </a:r>
            <a:r>
              <a:rPr lang="it-IT" altLang="it-IT" sz="2400" dirty="0" smtClean="0">
                <a:latin typeface="Arial" panose="020B0604020202020204" pitchFamily="34" charset="0"/>
                <a:cs typeface="Arial" panose="020B0604020202020204" pitchFamily="34" charset="0"/>
              </a:rPr>
              <a:t>individuali</a:t>
            </a:r>
            <a:endParaRPr lang="en-GB" altLang="it-IT" sz="800" dirty="0">
              <a:latin typeface="Arial" panose="020B0604020202020204" pitchFamily="34" charset="0"/>
              <a:cs typeface="Arial" panose="020B0604020202020204" pitchFamily="34" charset="0"/>
            </a:endParaRPr>
          </a:p>
          <a:p>
            <a:pPr>
              <a:defRPr/>
            </a:pPr>
            <a:r>
              <a:rPr lang="it-IT" altLang="it-IT" sz="2400" dirty="0">
                <a:latin typeface="Arial" panose="020B0604020202020204" pitchFamily="34" charset="0"/>
                <a:cs typeface="Arial" panose="020B0604020202020204" pitchFamily="34" charset="0"/>
              </a:rPr>
              <a:t>    </a:t>
            </a:r>
            <a:r>
              <a:rPr lang="it-IT" altLang="it-IT" sz="24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Pareto</a:t>
            </a:r>
            <a:r>
              <a:rPr lang="it-IT" altLang="it-IT" sz="2400" dirty="0">
                <a:latin typeface="Arial" panose="020B0604020202020204" pitchFamily="34" charset="0"/>
                <a:cs typeface="Arial" panose="020B0604020202020204" pitchFamily="34" charset="0"/>
              </a:rPr>
              <a:t>:</a:t>
            </a:r>
          </a:p>
          <a:p>
            <a:pPr>
              <a:buFontTx/>
              <a:buChar char="-"/>
              <a:defRPr/>
            </a:pPr>
            <a:r>
              <a:rPr lang="it-IT" altLang="it-IT" sz="2400" dirty="0">
                <a:latin typeface="Arial" panose="020B0604020202020204" pitchFamily="34" charset="0"/>
                <a:cs typeface="Arial" panose="020B0604020202020204" pitchFamily="34" charset="0"/>
              </a:rPr>
              <a:t>propone il passaggio a un concetto di utilità </a:t>
            </a:r>
            <a:r>
              <a:rPr lang="it-IT" altLang="it-IT" sz="24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ordinale</a:t>
            </a:r>
            <a:r>
              <a:rPr lang="it-IT" altLang="it-IT" sz="2400" dirty="0">
                <a:latin typeface="Arial" panose="020B0604020202020204" pitchFamily="34" charset="0"/>
                <a:cs typeface="Arial" panose="020B0604020202020204" pitchFamily="34" charset="0"/>
              </a:rPr>
              <a:t>; </a:t>
            </a:r>
          </a:p>
          <a:p>
            <a:pPr>
              <a:buFontTx/>
              <a:buChar char="-"/>
              <a:defRPr/>
            </a:pPr>
            <a:r>
              <a:rPr lang="it-IT" altLang="it-IT" sz="2400" dirty="0">
                <a:latin typeface="Arial" panose="020B0604020202020204" pitchFamily="34" charset="0"/>
                <a:cs typeface="Arial" panose="020B0604020202020204" pitchFamily="34" charset="0"/>
              </a:rPr>
              <a:t> tutto ciò che si richiede al consumatore è di esprimere relazioni di preferenza o indifferenza tra i vari panieri.</a:t>
            </a:r>
            <a:endParaRPr lang="it-IT" sz="24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Vilfredo pareto</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167828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Versdo</a:t>
            </a:r>
            <a:r>
              <a:rPr lang="it-IT" dirty="0" smtClean="0"/>
              <a:t> l’utilità ordinale</a:t>
            </a:r>
            <a:endParaRPr lang="it-IT" dirty="0"/>
          </a:p>
        </p:txBody>
      </p:sp>
      <p:sp>
        <p:nvSpPr>
          <p:cNvPr id="3" name="Segnaposto contenuto 2"/>
          <p:cNvSpPr>
            <a:spLocks noGrp="1"/>
          </p:cNvSpPr>
          <p:nvPr>
            <p:ph idx="1"/>
          </p:nvPr>
        </p:nvSpPr>
        <p:spPr/>
        <p:txBody>
          <a:bodyPr>
            <a:noAutofit/>
          </a:bodyPr>
          <a:lstStyle/>
          <a:p>
            <a:pPr>
              <a:defRPr/>
            </a:pPr>
            <a:r>
              <a:rPr lang="it-IT" altLang="it-IT" sz="2000" dirty="0">
                <a:latin typeface="Arial" panose="020B0604020202020204" pitchFamily="34" charset="0"/>
                <a:cs typeface="Arial" panose="020B0604020202020204" pitchFamily="34" charset="0"/>
              </a:rPr>
              <a:t>1896-7. </a:t>
            </a:r>
            <a:r>
              <a:rPr lang="it-IT" altLang="it-IT" sz="2000" b="1" i="1" dirty="0" err="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Cours</a:t>
            </a:r>
            <a:r>
              <a:rPr lang="it-IT" altLang="it-IT" sz="20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d’Economie </a:t>
            </a:r>
            <a:r>
              <a:rPr lang="it-IT" altLang="it-IT" sz="2000" b="1" i="1" dirty="0" err="1"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Politique</a:t>
            </a:r>
            <a:endParaRPr lang="it-IT" altLang="it-IT" sz="105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buFontTx/>
              <a:buChar char="-"/>
              <a:defRPr/>
            </a:pPr>
            <a:r>
              <a:rPr lang="it-IT" altLang="it-IT" sz="20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“utilità”</a:t>
            </a:r>
            <a:r>
              <a:rPr lang="it-IT" altLang="it-IT" sz="2000" dirty="0">
                <a:solidFill>
                  <a:srgbClr val="C00000"/>
                </a:solidFill>
                <a:latin typeface="Arial" panose="020B0604020202020204" pitchFamily="34" charset="0"/>
                <a:cs typeface="Arial" panose="020B0604020202020204" pitchFamily="34" charset="0"/>
              </a:rPr>
              <a:t> </a:t>
            </a:r>
            <a:r>
              <a:rPr lang="it-IT" altLang="it-IT" sz="2000" dirty="0">
                <a:latin typeface="Arial" panose="020B0604020202020204" pitchFamily="34" charset="0"/>
                <a:cs typeface="Arial" panose="020B0604020202020204" pitchFamily="34" charset="0"/>
              </a:rPr>
              <a:t>= concetto ambiguo:  per i marginalisti ha un senso </a:t>
            </a:r>
            <a:r>
              <a:rPr lang="it-IT" altLang="it-IT" sz="20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soggettivo</a:t>
            </a:r>
            <a:r>
              <a:rPr lang="it-IT" altLang="it-IT" sz="2000" dirty="0">
                <a:latin typeface="Arial" panose="020B0604020202020204" pitchFamily="34" charset="0"/>
                <a:cs typeface="Arial" panose="020B0604020202020204" pitchFamily="34" charset="0"/>
              </a:rPr>
              <a:t>: è “rapporto di convenienza tra una cosa e un individuo”;</a:t>
            </a:r>
          </a:p>
          <a:p>
            <a:pPr>
              <a:buFontTx/>
              <a:buChar char="-"/>
              <a:defRPr/>
            </a:pPr>
            <a:r>
              <a:rPr lang="it-IT" altLang="it-IT" sz="2000" dirty="0">
                <a:latin typeface="Arial" panose="020B0604020202020204" pitchFamily="34" charset="0"/>
                <a:cs typeface="Arial" panose="020B0604020202020204" pitchFamily="34" charset="0"/>
              </a:rPr>
              <a:t> nel linguaggio ordinario ha spesso una accezione </a:t>
            </a:r>
            <a:r>
              <a:rPr lang="it-IT" altLang="it-IT" sz="20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oggettiva</a:t>
            </a:r>
            <a:r>
              <a:rPr lang="it-IT" altLang="it-IT" sz="2000" dirty="0">
                <a:latin typeface="Arial" panose="020B0604020202020204" pitchFamily="34" charset="0"/>
                <a:cs typeface="Arial" panose="020B0604020202020204" pitchFamily="34" charset="0"/>
              </a:rPr>
              <a:t>;</a:t>
            </a:r>
          </a:p>
          <a:p>
            <a:pPr>
              <a:buFontTx/>
              <a:buChar char="-"/>
              <a:defRPr/>
            </a:pPr>
            <a:r>
              <a:rPr lang="it-IT" altLang="it-IT" sz="2000" dirty="0">
                <a:latin typeface="Arial" panose="020B0604020202020204" pitchFamily="34" charset="0"/>
                <a:cs typeface="Arial" panose="020B0604020202020204" pitchFamily="34" charset="0"/>
              </a:rPr>
              <a:t> per il primo significato propone il termine </a:t>
            </a:r>
            <a:r>
              <a:rPr lang="it-IT" altLang="it-IT" sz="20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ofelimità</a:t>
            </a:r>
            <a:r>
              <a:rPr lang="it-IT" altLang="it-IT" sz="2000" dirty="0">
                <a:latin typeface="Arial" panose="020B0604020202020204" pitchFamily="34" charset="0"/>
                <a:cs typeface="Arial" panose="020B0604020202020204" pitchFamily="34" charset="0"/>
              </a:rPr>
              <a:t>;</a:t>
            </a:r>
          </a:p>
          <a:p>
            <a:pPr>
              <a:buFontTx/>
              <a:buChar char="-"/>
              <a:defRPr/>
            </a:pPr>
            <a:r>
              <a:rPr lang="it-IT" altLang="it-IT" sz="2000" dirty="0">
                <a:latin typeface="Arial" panose="020B0604020202020204" pitchFamily="34" charset="0"/>
                <a:cs typeface="Arial" panose="020B0604020202020204" pitchFamily="34" charset="0"/>
              </a:rPr>
              <a:t> l’ofelimità è misurabile</a:t>
            </a:r>
            <a:r>
              <a:rPr lang="it-IT" altLang="it-IT" sz="2000" dirty="0" smtClean="0">
                <a:latin typeface="Arial" panose="020B0604020202020204" pitchFamily="34" charset="0"/>
                <a:cs typeface="Arial" panose="020B0604020202020204" pitchFamily="34" charset="0"/>
              </a:rPr>
              <a:t>.</a:t>
            </a:r>
            <a:endParaRPr lang="it-IT" altLang="it-IT" sz="2000" dirty="0">
              <a:latin typeface="Arial" panose="020B0604020202020204" pitchFamily="34" charset="0"/>
              <a:cs typeface="Arial" panose="020B0604020202020204" pitchFamily="34" charset="0"/>
            </a:endParaRPr>
          </a:p>
          <a:p>
            <a:pPr>
              <a:defRPr/>
            </a:pPr>
            <a:r>
              <a:rPr lang="it-IT" altLang="it-IT" sz="2000" dirty="0">
                <a:latin typeface="Arial" panose="020B0604020202020204" pitchFamily="34" charset="0"/>
                <a:cs typeface="Arial" panose="020B0604020202020204" pitchFamily="34" charset="0"/>
              </a:rPr>
              <a:t>1906.</a:t>
            </a:r>
            <a:r>
              <a:rPr lang="it-IT" altLang="it-IT" sz="2000" i="1" dirty="0">
                <a:latin typeface="Arial" panose="020B0604020202020204" pitchFamily="34" charset="0"/>
                <a:cs typeface="Arial" panose="020B0604020202020204" pitchFamily="34" charset="0"/>
              </a:rPr>
              <a:t> </a:t>
            </a:r>
            <a:r>
              <a:rPr lang="it-IT" altLang="it-IT" sz="20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Manuale di Economia </a:t>
            </a:r>
            <a:r>
              <a:rPr lang="it-IT" altLang="it-IT" sz="2000" b="1" i="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Politica</a:t>
            </a:r>
            <a:endParaRPr lang="it-IT" altLang="it-IT" sz="700" dirty="0">
              <a:latin typeface="Arial" panose="020B0604020202020204" pitchFamily="34" charset="0"/>
              <a:cs typeface="Arial" panose="020B0604020202020204" pitchFamily="34" charset="0"/>
            </a:endParaRPr>
          </a:p>
          <a:p>
            <a:pPr>
              <a:buFontTx/>
              <a:buChar char="-"/>
              <a:defRPr/>
            </a:pPr>
            <a:r>
              <a:rPr lang="it-IT" altLang="it-IT" sz="2000" dirty="0">
                <a:latin typeface="Arial" panose="020B0604020202020204" pitchFamily="34" charset="0"/>
                <a:cs typeface="Arial" panose="020B0604020202020204" pitchFamily="34" charset="0"/>
              </a:rPr>
              <a:t> le scelte del consumatore vengono rappresentate mediante </a:t>
            </a:r>
            <a:r>
              <a:rPr lang="it-IT" altLang="it-IT" sz="2000"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curve di indifferenza </a:t>
            </a:r>
            <a:r>
              <a:rPr lang="it-IT" altLang="it-IT" sz="2000" b="1" dirty="0">
                <a:latin typeface="Arial" panose="020B0604020202020204" pitchFamily="34" charset="0"/>
                <a:cs typeface="Arial" panose="020B0604020202020204" pitchFamily="34" charset="0"/>
              </a:rPr>
              <a:t>(</a:t>
            </a:r>
            <a:r>
              <a:rPr lang="it-IT" altLang="it-IT" sz="2000" dirty="0" err="1" smtClean="0">
                <a:latin typeface="Arial" panose="020B0604020202020204" pitchFamily="34" charset="0"/>
                <a:cs typeface="Arial" panose="020B0604020202020204" pitchFamily="34" charset="0"/>
              </a:rPr>
              <a:t>Edgeworth</a:t>
            </a:r>
            <a:r>
              <a:rPr lang="it-IT" altLang="it-IT" sz="2000" dirty="0" smtClean="0">
                <a:latin typeface="Arial" panose="020B0604020202020204" pitchFamily="34" charset="0"/>
                <a:cs typeface="Arial" panose="020B0604020202020204" pitchFamily="34" charset="0"/>
              </a:rPr>
              <a:t>: economista britannico – 1845-1926);</a:t>
            </a:r>
            <a:endParaRPr lang="it-IT" altLang="it-IT" sz="2000" dirty="0">
              <a:latin typeface="Arial" panose="020B0604020202020204" pitchFamily="34" charset="0"/>
              <a:cs typeface="Arial" panose="020B0604020202020204" pitchFamily="34" charset="0"/>
            </a:endParaRPr>
          </a:p>
          <a:p>
            <a:pPr>
              <a:buFontTx/>
              <a:buChar char="-"/>
              <a:defRPr/>
            </a:pPr>
            <a:r>
              <a:rPr lang="it-IT" altLang="it-IT" sz="2000" dirty="0">
                <a:latin typeface="Arial" panose="020B0604020202020204" pitchFamily="34" charset="0"/>
                <a:cs typeface="Arial" panose="020B0604020202020204" pitchFamily="34" charset="0"/>
              </a:rPr>
              <a:t> ogni curva di indifferenza ha uno specifico “indice di ofelimità” soggetto al vincolo che, date due curve di indifferenza, quella preferita deve avere un indice di valore superiore.</a:t>
            </a:r>
          </a:p>
          <a:p>
            <a:endParaRPr lang="it-IT" sz="20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Vilfredo pareto</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3450004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curve di indifferenza</a:t>
            </a:r>
            <a:endParaRPr lang="it-IT" dirty="0"/>
          </a:p>
        </p:txBody>
      </p:sp>
      <p:sp>
        <p:nvSpPr>
          <p:cNvPr id="3" name="Segnaposto contenuto 2"/>
          <p:cNvSpPr>
            <a:spLocks noGrp="1"/>
          </p:cNvSpPr>
          <p:nvPr>
            <p:ph idx="1"/>
          </p:nvPr>
        </p:nvSpPr>
        <p:spPr>
          <a:xfrm>
            <a:off x="457200" y="4788546"/>
            <a:ext cx="8229600" cy="1317870"/>
          </a:xfrm>
        </p:spPr>
        <p:txBody>
          <a:bodyPr>
            <a:normAutofit fontScale="77500" lnSpcReduction="20000"/>
          </a:bodyPr>
          <a:lstStyle/>
          <a:p>
            <a:r>
              <a:rPr lang="it-IT" dirty="0" smtClean="0"/>
              <a:t>Le </a:t>
            </a:r>
            <a:r>
              <a:rPr lang="it-IT" b="1" dirty="0" smtClean="0">
                <a:solidFill>
                  <a:srgbClr val="C00000"/>
                </a:solidFill>
                <a:effectLst>
                  <a:outerShdw blurRad="38100" dist="38100" dir="2700000" algn="tl">
                    <a:srgbClr val="000000">
                      <a:alpha val="43137"/>
                    </a:srgbClr>
                  </a:outerShdw>
                </a:effectLst>
              </a:rPr>
              <a:t>curve di indifferenza </a:t>
            </a:r>
            <a:r>
              <a:rPr lang="it-IT" dirty="0" smtClean="0"/>
              <a:t>permettono di misurare solo </a:t>
            </a:r>
            <a:r>
              <a:rPr lang="it-IT" b="1" dirty="0" err="1" smtClean="0">
                <a:solidFill>
                  <a:srgbClr val="C00000"/>
                </a:solidFill>
                <a:effectLst>
                  <a:outerShdw blurRad="38100" dist="38100" dir="2700000" algn="tl">
                    <a:srgbClr val="000000">
                      <a:alpha val="43137"/>
                    </a:srgbClr>
                  </a:outerShdw>
                </a:effectLst>
              </a:rPr>
              <a:t>ordinalmente</a:t>
            </a:r>
            <a:r>
              <a:rPr lang="it-IT" dirty="0" smtClean="0"/>
              <a:t> l’utilità. Le combinazioni di beni nella curva più alta sono </a:t>
            </a:r>
            <a:r>
              <a:rPr lang="it-IT" b="1" dirty="0" smtClean="0">
                <a:solidFill>
                  <a:srgbClr val="C00000"/>
                </a:solidFill>
                <a:effectLst>
                  <a:outerShdw blurRad="38100" dist="38100" dir="2700000" algn="tl">
                    <a:srgbClr val="000000">
                      <a:alpha val="43137"/>
                    </a:srgbClr>
                  </a:outerShdw>
                </a:effectLst>
              </a:rPr>
              <a:t>preferite</a:t>
            </a:r>
            <a:r>
              <a:rPr lang="it-IT" dirty="0" smtClean="0"/>
              <a:t> a quelle nella curva più bassa</a:t>
            </a:r>
            <a:endParaRPr lang="it-IT" dirty="0"/>
          </a:p>
        </p:txBody>
      </p:sp>
      <p:sp>
        <p:nvSpPr>
          <p:cNvPr id="5" name="Segnaposto piè di pagina 4"/>
          <p:cNvSpPr>
            <a:spLocks noGrp="1"/>
          </p:cNvSpPr>
          <p:nvPr>
            <p:ph type="ftr" sz="quarter" idx="11"/>
          </p:nvPr>
        </p:nvSpPr>
        <p:spPr/>
        <p:txBody>
          <a:bodyPr/>
          <a:lstStyle/>
          <a:p>
            <a:r>
              <a:rPr lang="en-US" smtClean="0"/>
              <a:t>Vilfredo pareto</a:t>
            </a:r>
            <a:endParaRPr lang="it-IT" dirty="0"/>
          </a:p>
        </p:txBody>
      </p:sp>
      <p:grpSp>
        <p:nvGrpSpPr>
          <p:cNvPr id="13" name="Gruppo 12"/>
          <p:cNvGrpSpPr/>
          <p:nvPr/>
        </p:nvGrpSpPr>
        <p:grpSpPr>
          <a:xfrm>
            <a:off x="2182841" y="1461382"/>
            <a:ext cx="4417464" cy="3276240"/>
            <a:chOff x="669925" y="955675"/>
            <a:chExt cx="5137150" cy="3810000"/>
          </a:xfrm>
        </p:grpSpPr>
        <p:sp>
          <p:nvSpPr>
            <p:cNvPr id="7" name="Line 3"/>
            <p:cNvSpPr>
              <a:spLocks noChangeShapeType="1"/>
            </p:cNvSpPr>
            <p:nvPr/>
          </p:nvSpPr>
          <p:spPr bwMode="auto">
            <a:xfrm>
              <a:off x="990600" y="1066800"/>
              <a:ext cx="0" cy="3429000"/>
            </a:xfrm>
            <a:prstGeom prst="line">
              <a:avLst/>
            </a:prstGeom>
            <a:noFill/>
            <a:ln w="12700">
              <a:solidFill>
                <a:schemeClr val="tx1"/>
              </a:solidFill>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8" name="Line 4"/>
            <p:cNvSpPr>
              <a:spLocks noChangeShapeType="1"/>
            </p:cNvSpPr>
            <p:nvPr/>
          </p:nvSpPr>
          <p:spPr bwMode="auto">
            <a:xfrm>
              <a:off x="990600" y="4495800"/>
              <a:ext cx="4419600" cy="0"/>
            </a:xfrm>
            <a:prstGeom prst="line">
              <a:avLst/>
            </a:prstGeom>
            <a:noFill/>
            <a:ln w="12700">
              <a:solidFill>
                <a:schemeClr val="tx1"/>
              </a:solidFill>
              <a:round/>
              <a:headEnd type="none"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9" name="Text Box 8"/>
            <p:cNvSpPr txBox="1">
              <a:spLocks noChangeArrowheads="1"/>
            </p:cNvSpPr>
            <p:nvPr/>
          </p:nvSpPr>
          <p:spPr bwMode="auto">
            <a:xfrm>
              <a:off x="669925" y="9556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a:t>a</a:t>
              </a:r>
            </a:p>
          </p:txBody>
        </p:sp>
        <p:sp>
          <p:nvSpPr>
            <p:cNvPr id="10" name="Text Box 9"/>
            <p:cNvSpPr txBox="1">
              <a:spLocks noChangeArrowheads="1"/>
            </p:cNvSpPr>
            <p:nvPr/>
          </p:nvSpPr>
          <p:spPr bwMode="auto">
            <a:xfrm>
              <a:off x="5470525" y="430847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a:t>b</a:t>
              </a:r>
            </a:p>
          </p:txBody>
        </p:sp>
        <p:sp>
          <p:nvSpPr>
            <p:cNvPr id="11" name="Freeform 14"/>
            <p:cNvSpPr>
              <a:spLocks/>
            </p:cNvSpPr>
            <p:nvPr/>
          </p:nvSpPr>
          <p:spPr bwMode="auto">
            <a:xfrm>
              <a:off x="1295400" y="1447800"/>
              <a:ext cx="3429000" cy="2743200"/>
            </a:xfrm>
            <a:custGeom>
              <a:avLst/>
              <a:gdLst>
                <a:gd name="T0" fmla="*/ 0 w 2160"/>
                <a:gd name="T1" fmla="*/ 0 h 1728"/>
                <a:gd name="T2" fmla="*/ 762000 w 2160"/>
                <a:gd name="T3" fmla="*/ 2286000 h 1728"/>
                <a:gd name="T4" fmla="*/ 3429000 w 2160"/>
                <a:gd name="T5" fmla="*/ 2743200 h 1728"/>
                <a:gd name="T6" fmla="*/ 0 60000 65536"/>
                <a:gd name="T7" fmla="*/ 0 60000 65536"/>
                <a:gd name="T8" fmla="*/ 0 60000 65536"/>
              </a:gdLst>
              <a:ahLst/>
              <a:cxnLst>
                <a:cxn ang="T6">
                  <a:pos x="T0" y="T1"/>
                </a:cxn>
                <a:cxn ang="T7">
                  <a:pos x="T2" y="T3"/>
                </a:cxn>
                <a:cxn ang="T8">
                  <a:pos x="T4" y="T5"/>
                </a:cxn>
              </a:cxnLst>
              <a:rect l="0" t="0" r="r" b="b"/>
              <a:pathLst>
                <a:path w="2160" h="1728">
                  <a:moveTo>
                    <a:pt x="0" y="0"/>
                  </a:moveTo>
                  <a:cubicBezTo>
                    <a:pt x="60" y="576"/>
                    <a:pt x="120" y="1152"/>
                    <a:pt x="480" y="1440"/>
                  </a:cubicBezTo>
                  <a:cubicBezTo>
                    <a:pt x="840" y="1728"/>
                    <a:pt x="1500" y="1728"/>
                    <a:pt x="2160" y="1728"/>
                  </a:cubicBezTo>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Freeform 15"/>
            <p:cNvSpPr>
              <a:spLocks/>
            </p:cNvSpPr>
            <p:nvPr/>
          </p:nvSpPr>
          <p:spPr bwMode="auto">
            <a:xfrm>
              <a:off x="1524000" y="1219200"/>
              <a:ext cx="3200400" cy="2667000"/>
            </a:xfrm>
            <a:custGeom>
              <a:avLst/>
              <a:gdLst>
                <a:gd name="T0" fmla="*/ 0 w 2160"/>
                <a:gd name="T1" fmla="*/ 0 h 1728"/>
                <a:gd name="T2" fmla="*/ 711200 w 2160"/>
                <a:gd name="T3" fmla="*/ 2222500 h 1728"/>
                <a:gd name="T4" fmla="*/ 3200400 w 2160"/>
                <a:gd name="T5" fmla="*/ 2667000 h 1728"/>
                <a:gd name="T6" fmla="*/ 0 60000 65536"/>
                <a:gd name="T7" fmla="*/ 0 60000 65536"/>
                <a:gd name="T8" fmla="*/ 0 60000 65536"/>
              </a:gdLst>
              <a:ahLst/>
              <a:cxnLst>
                <a:cxn ang="T6">
                  <a:pos x="T0" y="T1"/>
                </a:cxn>
                <a:cxn ang="T7">
                  <a:pos x="T2" y="T3"/>
                </a:cxn>
                <a:cxn ang="T8">
                  <a:pos x="T4" y="T5"/>
                </a:cxn>
              </a:cxnLst>
              <a:rect l="0" t="0" r="r" b="b"/>
              <a:pathLst>
                <a:path w="2160" h="1728">
                  <a:moveTo>
                    <a:pt x="0" y="0"/>
                  </a:moveTo>
                  <a:cubicBezTo>
                    <a:pt x="60" y="576"/>
                    <a:pt x="120" y="1152"/>
                    <a:pt x="480" y="1440"/>
                  </a:cubicBezTo>
                  <a:cubicBezTo>
                    <a:pt x="840" y="1728"/>
                    <a:pt x="1500" y="1728"/>
                    <a:pt x="2160" y="1728"/>
                  </a:cubicBezTo>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14" name="Segnaposto numero diapositiva 13"/>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380775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L’economia del benessere</a:t>
            </a:r>
            <a:endParaRPr lang="it-IT" dirty="0"/>
          </a:p>
        </p:txBody>
      </p:sp>
      <p:sp>
        <p:nvSpPr>
          <p:cNvPr id="3" name="Segnaposto contenuto 2"/>
          <p:cNvSpPr>
            <a:spLocks noGrp="1"/>
          </p:cNvSpPr>
          <p:nvPr>
            <p:ph idx="1"/>
          </p:nvPr>
        </p:nvSpPr>
        <p:spPr/>
        <p:txBody>
          <a:bodyPr>
            <a:normAutofit fontScale="92500" lnSpcReduction="10000"/>
          </a:bodyPr>
          <a:lstStyle/>
          <a:p>
            <a:pPr>
              <a:defRPr/>
            </a:pPr>
            <a:r>
              <a:rPr lang="it-IT" altLang="it-IT" dirty="0">
                <a:latin typeface="Arial" panose="020B0604020202020204" pitchFamily="34" charset="0"/>
                <a:cs typeface="Arial" panose="020B0604020202020204" pitchFamily="34" charset="0"/>
              </a:rPr>
              <a:t>Jeremy </a:t>
            </a:r>
            <a:r>
              <a:rPr lang="it-IT" altLang="it-IT" dirty="0" err="1">
                <a:latin typeface="Arial" panose="020B0604020202020204" pitchFamily="34" charset="0"/>
                <a:cs typeface="Arial" panose="020B0604020202020204" pitchFamily="34" charset="0"/>
              </a:rPr>
              <a:t>Bentham</a:t>
            </a:r>
            <a:r>
              <a:rPr lang="it-IT" altLang="it-IT" dirty="0">
                <a:latin typeface="Arial" panose="020B0604020202020204" pitchFamily="34" charset="0"/>
                <a:cs typeface="Arial" panose="020B0604020202020204" pitchFamily="34" charset="0"/>
              </a:rPr>
              <a:t>. </a:t>
            </a:r>
            <a:r>
              <a:rPr lang="it-IT" altLang="it-IT" b="1" i="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The </a:t>
            </a:r>
            <a:r>
              <a:rPr lang="it-IT" altLang="it-IT" b="1" i="1" dirty="0" err="1">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greatest</a:t>
            </a:r>
            <a:r>
              <a:rPr lang="it-IT" altLang="it-IT" b="1" i="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it-IT" altLang="it-IT" b="1" i="1" dirty="0" err="1">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happiness</a:t>
            </a:r>
            <a:r>
              <a:rPr lang="it-IT" altLang="it-IT" b="1" i="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 of the </a:t>
            </a:r>
            <a:r>
              <a:rPr lang="it-IT" altLang="it-IT" b="1" i="1" dirty="0" err="1">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greatest</a:t>
            </a:r>
            <a:r>
              <a:rPr lang="it-IT" altLang="it-IT" b="1" i="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it-IT" altLang="it-IT" b="1" i="1" dirty="0" err="1">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number</a:t>
            </a:r>
            <a:r>
              <a:rPr lang="it-IT" altLang="it-IT" dirty="0">
                <a:solidFill>
                  <a:srgbClr val="C00000"/>
                </a:solidFill>
                <a:latin typeface="Arial" panose="020B0604020202020204" pitchFamily="34" charset="0"/>
                <a:cs typeface="Arial" panose="020B0604020202020204" pitchFamily="34" charset="0"/>
              </a:rPr>
              <a:t> </a:t>
            </a:r>
            <a:endParaRPr lang="it-IT" altLang="it-IT" sz="1600" dirty="0">
              <a:latin typeface="Arial" panose="020B0604020202020204" pitchFamily="34" charset="0"/>
              <a:cs typeface="Arial" panose="020B0604020202020204" pitchFamily="34" charset="0"/>
            </a:endParaRPr>
          </a:p>
          <a:p>
            <a:pPr>
              <a:defRPr/>
            </a:pPr>
            <a:r>
              <a:rPr lang="it-IT" altLang="it-IT" dirty="0">
                <a:latin typeface="Arial" panose="020B0604020202020204" pitchFamily="34" charset="0"/>
                <a:cs typeface="Arial" panose="020B0604020202020204" pitchFamily="34" charset="0"/>
              </a:rPr>
              <a:t>Massimo benessere = </a:t>
            </a:r>
            <a:r>
              <a:rPr lang="it-IT" altLang="it-IT" dirty="0" err="1">
                <a:latin typeface="Arial" panose="020B0604020202020204" pitchFamily="34" charset="0"/>
                <a:cs typeface="Arial" panose="020B0604020202020204" pitchFamily="34" charset="0"/>
              </a:rPr>
              <a:t>max</a:t>
            </a:r>
            <a:r>
              <a:rPr lang="it-IT" altLang="it-IT" dirty="0">
                <a:latin typeface="Arial" panose="020B0604020202020204" pitchFamily="34" charset="0"/>
                <a:cs typeface="Arial" panose="020B0604020202020204" pitchFamily="34" charset="0"/>
              </a:rPr>
              <a:t> </a:t>
            </a:r>
            <a:r>
              <a:rPr lang="it-IT" altLang="it-IT"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U</a:t>
            </a:r>
            <a:r>
              <a:rPr lang="it-IT" altLang="it-IT" dirty="0">
                <a:latin typeface="Arial" panose="020B0604020202020204" pitchFamily="34" charset="0"/>
                <a:cs typeface="Arial" panose="020B0604020202020204" pitchFamily="34" charset="0"/>
              </a:rPr>
              <a:t> totale = somma </a:t>
            </a:r>
            <a:r>
              <a:rPr lang="it-IT" altLang="it-IT"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rPr>
              <a:t>U</a:t>
            </a:r>
            <a:r>
              <a:rPr lang="it-IT" altLang="it-IT" dirty="0">
                <a:latin typeface="Arial" panose="020B0604020202020204" pitchFamily="34" charset="0"/>
                <a:cs typeface="Arial" panose="020B0604020202020204" pitchFamily="34" charset="0"/>
              </a:rPr>
              <a:t> individuali</a:t>
            </a:r>
          </a:p>
          <a:p>
            <a:pPr>
              <a:defRPr/>
            </a:pPr>
            <a:r>
              <a:rPr lang="it-IT" altLang="it-IT" dirty="0" smtClean="0">
                <a:latin typeface="Arial" panose="020B0604020202020204" pitchFamily="34" charset="0"/>
                <a:cs typeface="Arial" panose="020B0604020202020204" pitchFamily="34" charset="0"/>
              </a:rPr>
              <a:t>Arthur </a:t>
            </a:r>
            <a:r>
              <a:rPr lang="it-IT" altLang="it-IT" dirty="0">
                <a:latin typeface="Arial" panose="020B0604020202020204" pitchFamily="34" charset="0"/>
                <a:cs typeface="Arial" panose="020B0604020202020204" pitchFamily="34" charset="0"/>
              </a:rPr>
              <a:t>C. </a:t>
            </a:r>
            <a:r>
              <a:rPr lang="it-IT" altLang="it-IT" dirty="0" err="1" smtClean="0">
                <a:latin typeface="Arial" panose="020B0604020202020204" pitchFamily="34" charset="0"/>
                <a:cs typeface="Arial" panose="020B0604020202020204" pitchFamily="34" charset="0"/>
              </a:rPr>
              <a:t>Pigou</a:t>
            </a:r>
            <a:r>
              <a:rPr lang="it-IT" altLang="it-IT" dirty="0" smtClean="0">
                <a:latin typeface="Arial" panose="020B0604020202020204" pitchFamily="34" charset="0"/>
                <a:cs typeface="Arial" panose="020B0604020202020204" pitchFamily="34" charset="0"/>
              </a:rPr>
              <a:t> (economista inglese – 1877-1959), </a:t>
            </a:r>
            <a:r>
              <a:rPr lang="en-GB" altLang="it-IT" i="1" dirty="0">
                <a:latin typeface="Arial" panose="020B0604020202020204" pitchFamily="34" charset="0"/>
                <a:cs typeface="Arial" panose="020B0604020202020204" pitchFamily="34" charset="0"/>
              </a:rPr>
              <a:t>The Economics of Welfare</a:t>
            </a:r>
            <a:r>
              <a:rPr lang="en-GB" altLang="it-IT" dirty="0">
                <a:latin typeface="Arial" panose="020B0604020202020204" pitchFamily="34" charset="0"/>
                <a:cs typeface="Arial" panose="020B0604020202020204" pitchFamily="34" charset="0"/>
              </a:rPr>
              <a:t>, London, Macmillan, 1920</a:t>
            </a:r>
            <a:r>
              <a:rPr lang="it-IT" altLang="it-IT" dirty="0" smtClean="0">
                <a:latin typeface="Arial" panose="020B0604020202020204" pitchFamily="34" charset="0"/>
                <a:cs typeface="Arial" panose="020B0604020202020204" pitchFamily="34" charset="0"/>
              </a:rPr>
              <a:t>. Fonda </a:t>
            </a:r>
            <a:r>
              <a:rPr lang="it-IT" altLang="it-IT" dirty="0">
                <a:latin typeface="Arial" panose="020B0604020202020204" pitchFamily="34" charset="0"/>
                <a:cs typeface="Arial" panose="020B0604020202020204" pitchFamily="34" charset="0"/>
              </a:rPr>
              <a:t>su questo criterio l’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Economia del benessere</a:t>
            </a:r>
            <a:r>
              <a:rPr lang="it-IT" altLang="it-IT" dirty="0">
                <a:latin typeface="Arial" panose="020B0604020202020204" pitchFamily="34" charset="0"/>
                <a:cs typeface="Arial" panose="020B0604020202020204" pitchFamily="34" charset="0"/>
              </a:rPr>
              <a:t>”. </a:t>
            </a:r>
          </a:p>
          <a:p>
            <a:pPr>
              <a:defRPr/>
            </a:pPr>
            <a:r>
              <a:rPr lang="it-IT" altLang="it-IT" dirty="0">
                <a:latin typeface="Arial" panose="020B0604020202020204" pitchFamily="34" charset="0"/>
                <a:cs typeface="Arial" panose="020B0604020202020204" pitchFamily="34" charset="0"/>
                <a:sym typeface="Wingdings" panose="05000000000000000000" pitchFamily="2" charset="2"/>
              </a:rPr>
              <a:t> Con l’abbandono del </a:t>
            </a:r>
            <a:r>
              <a:rPr lang="it-IT" altLang="it-IT" dirty="0" err="1">
                <a:latin typeface="Arial" panose="020B0604020202020204" pitchFamily="34" charset="0"/>
                <a:cs typeface="Arial" panose="020B0604020202020204" pitchFamily="34" charset="0"/>
                <a:sym typeface="Wingdings" panose="05000000000000000000" pitchFamily="2" charset="2"/>
              </a:rPr>
              <a:t>cardinalismo</a:t>
            </a:r>
            <a:r>
              <a:rPr lang="it-IT" altLang="it-IT" dirty="0">
                <a:latin typeface="Arial" panose="020B0604020202020204" pitchFamily="34" charset="0"/>
                <a:cs typeface="Arial" panose="020B0604020202020204" pitchFamily="34" charset="0"/>
                <a:sym typeface="Wingdings" panose="05000000000000000000" pitchFamily="2" charset="2"/>
              </a:rPr>
              <a:t> il criterio della somma entra in crisi.</a:t>
            </a:r>
            <a:endParaRPr lang="it-IT" altLang="it-IT" dirty="0">
              <a:latin typeface="Arial" panose="020B0604020202020204" pitchFamily="34" charset="0"/>
              <a:cs typeface="Arial" panose="020B0604020202020204" pitchFamily="34" charset="0"/>
            </a:endParaRPr>
          </a:p>
          <a:p>
            <a:endParaRPr lang="it-IT" dirty="0"/>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247229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La nuova economia del benessere</a:t>
            </a:r>
            <a:endParaRPr lang="it-IT" sz="3600" dirty="0"/>
          </a:p>
        </p:txBody>
      </p:sp>
      <p:sp>
        <p:nvSpPr>
          <p:cNvPr id="3" name="Segnaposto contenuto 2"/>
          <p:cNvSpPr>
            <a:spLocks noGrp="1"/>
          </p:cNvSpPr>
          <p:nvPr>
            <p:ph idx="1"/>
          </p:nvPr>
        </p:nvSpPr>
        <p:spPr/>
        <p:txBody>
          <a:bodyPr>
            <a:normAutofit fontScale="62500" lnSpcReduction="20000"/>
          </a:bodyPr>
          <a:lstStyle/>
          <a:p>
            <a:pPr>
              <a:defRPr/>
            </a:pPr>
            <a:r>
              <a:rPr lang="it-IT" altLang="it-IT"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Manuale</a:t>
            </a:r>
            <a:r>
              <a:rPr lang="it-IT" altLang="it-IT" dirty="0">
                <a:latin typeface="Arial" panose="020B0604020202020204" pitchFamily="34" charset="0"/>
                <a:cs typeface="Arial" panose="020B0604020202020204" pitchFamily="34" charset="0"/>
              </a:rPr>
              <a:t>. oggetto di studio dell’economia è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l’equilibrio economico</a:t>
            </a:r>
            <a:r>
              <a:rPr lang="it-IT" altLang="it-IT" dirty="0">
                <a:latin typeface="Arial" panose="020B0604020202020204" pitchFamily="34" charset="0"/>
                <a:cs typeface="Arial" panose="020B0604020202020204" pitchFamily="34" charset="0"/>
              </a:rPr>
              <a:t>, risultante dal “contrasto tra i gusti degli uomini e gli ostacoli per soddisfarli”.</a:t>
            </a:r>
          </a:p>
          <a:p>
            <a:pPr>
              <a:defRPr/>
            </a:pPr>
            <a:endParaRPr lang="it-IT" altLang="it-IT" sz="1050" dirty="0">
              <a:latin typeface="Arial" panose="020B0604020202020204" pitchFamily="34" charset="0"/>
              <a:cs typeface="Arial" panose="020B0604020202020204" pitchFamily="34" charset="0"/>
            </a:endParaRPr>
          </a:p>
          <a:p>
            <a:pPr>
              <a:defRPr/>
            </a:pPr>
            <a:r>
              <a:rPr lang="it-IT" altLang="it-IT" dirty="0">
                <a:solidFill>
                  <a:srgbClr val="C00000"/>
                </a:solidFill>
                <a:latin typeface="Arial" panose="020B0604020202020204" pitchFamily="34" charset="0"/>
                <a:cs typeface="Arial" panose="020B0604020202020204" pitchFamily="34" charset="0"/>
              </a:rPr>
              <a:t>“</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gusti</a:t>
            </a:r>
            <a:r>
              <a:rPr lang="it-IT" altLang="it-IT" dirty="0">
                <a:solidFill>
                  <a:srgbClr val="C00000"/>
                </a:solidFill>
                <a:latin typeface="Arial" panose="020B0604020202020204" pitchFamily="34" charset="0"/>
                <a:cs typeface="Arial" panose="020B0604020202020204" pitchFamily="34" charset="0"/>
              </a:rPr>
              <a:t>” </a:t>
            </a:r>
            <a:r>
              <a:rPr lang="it-IT" altLang="it-IT" dirty="0">
                <a:latin typeface="Arial" panose="020B0604020202020204" pitchFamily="34" charset="0"/>
                <a:cs typeface="Arial" panose="020B0604020202020204" pitchFamily="34" charset="0"/>
              </a:rPr>
              <a:t>=  forze che spingono gli individui all’azione</a:t>
            </a:r>
          </a:p>
          <a:p>
            <a:pPr>
              <a:defRPr/>
            </a:pP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“ostacoli” </a:t>
            </a:r>
            <a:r>
              <a:rPr lang="it-IT" altLang="it-IT" dirty="0">
                <a:latin typeface="Arial" panose="020B0604020202020204" pitchFamily="34" charset="0"/>
                <a:cs typeface="Arial" panose="020B0604020202020204" pitchFamily="34" charset="0"/>
              </a:rPr>
              <a:t>= - i gusti degli altri soggetti con cui si compete,</a:t>
            </a:r>
          </a:p>
          <a:p>
            <a:pPr>
              <a:defRPr/>
            </a:pPr>
            <a:r>
              <a:rPr lang="it-IT" altLang="it-IT" dirty="0">
                <a:latin typeface="Arial" panose="020B0604020202020204" pitchFamily="34" charset="0"/>
                <a:cs typeface="Arial" panose="020B0604020202020204" pitchFamily="34" charset="0"/>
              </a:rPr>
              <a:t>			</a:t>
            </a:r>
            <a:r>
              <a:rPr lang="it-IT" altLang="it-IT" dirty="0" smtClean="0">
                <a:latin typeface="Arial" panose="020B0604020202020204" pitchFamily="34" charset="0"/>
                <a:cs typeface="Arial" panose="020B0604020202020204" pitchFamily="34" charset="0"/>
              </a:rPr>
              <a:t>       - </a:t>
            </a:r>
            <a:r>
              <a:rPr lang="it-IT" altLang="it-IT" dirty="0">
                <a:latin typeface="Arial" panose="020B0604020202020204" pitchFamily="34" charset="0"/>
                <a:cs typeface="Arial" panose="020B0604020202020204" pitchFamily="34" charset="0"/>
              </a:rPr>
              <a:t>scarsità dei beni. </a:t>
            </a:r>
          </a:p>
          <a:p>
            <a:pPr>
              <a:defRPr/>
            </a:pPr>
            <a:endParaRPr lang="it-IT" altLang="it-IT" sz="1000" dirty="0">
              <a:latin typeface="Arial" panose="020B0604020202020204" pitchFamily="34" charset="0"/>
              <a:cs typeface="Arial" panose="020B0604020202020204" pitchFamily="34" charset="0"/>
            </a:endParaRPr>
          </a:p>
          <a:p>
            <a:pPr>
              <a:buFont typeface="Wingdings" panose="05000000000000000000" pitchFamily="2" charset="2"/>
              <a:buChar char="à"/>
              <a:defRPr/>
            </a:pPr>
            <a:r>
              <a:rPr lang="it-IT" altLang="it-IT" dirty="0">
                <a:latin typeface="Arial" panose="020B0604020202020204" pitchFamily="34" charset="0"/>
                <a:cs typeface="Arial" panose="020B0604020202020204" pitchFamily="34" charset="0"/>
                <a:sym typeface="Wingdings" panose="05000000000000000000" pitchFamily="2" charset="2"/>
              </a:rPr>
              <a:t>definizione di </a:t>
            </a:r>
            <a:r>
              <a:rPr lang="it-IT" altLang="it-IT" b="1" dirty="0">
                <a:solidFill>
                  <a:srgbClr val="C00000"/>
                </a:solidFill>
                <a:effectLst>
                  <a:outerShdw blurRad="38100" dist="38100" dir="2700000" algn="tl">
                    <a:srgbClr val="000000"/>
                  </a:outerShdw>
                </a:effectLst>
                <a:latin typeface="Arial" panose="020B0604020202020204" pitchFamily="34" charset="0"/>
                <a:cs typeface="Arial" panose="020B0604020202020204" pitchFamily="34" charset="0"/>
                <a:sym typeface="Wingdings" panose="05000000000000000000" pitchFamily="2" charset="2"/>
              </a:rPr>
              <a:t>ottimo</a:t>
            </a:r>
            <a:r>
              <a:rPr lang="it-IT" altLang="it-IT" dirty="0">
                <a:latin typeface="Arial" panose="020B0604020202020204" pitchFamily="34" charset="0"/>
                <a:cs typeface="Arial" panose="020B0604020202020204" pitchFamily="34" charset="0"/>
                <a:sym typeface="Wingdings" panose="05000000000000000000" pitchFamily="2" charset="2"/>
              </a:rPr>
              <a:t> a) nello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scambio </a:t>
            </a:r>
            <a:r>
              <a:rPr lang="it-IT" altLang="it-IT" dirty="0">
                <a:latin typeface="Arial" panose="020B0604020202020204" pitchFamily="34" charset="0"/>
                <a:cs typeface="Arial" panose="020B0604020202020204" pitchFamily="34" charset="0"/>
                <a:sym typeface="Wingdings" panose="05000000000000000000" pitchFamily="2" charset="2"/>
              </a:rPr>
              <a:t>b) nella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produzione</a:t>
            </a:r>
            <a:r>
              <a:rPr lang="it-IT" altLang="it-IT" dirty="0">
                <a:latin typeface="Arial" panose="020B0604020202020204" pitchFamily="34" charset="0"/>
                <a:cs typeface="Arial" panose="020B0604020202020204" pitchFamily="34" charset="0"/>
                <a:sym typeface="Wingdings" panose="05000000000000000000" pitchFamily="2" charset="2"/>
              </a:rPr>
              <a:t>. </a:t>
            </a:r>
          </a:p>
          <a:p>
            <a:pPr>
              <a:buFont typeface="Wingdings" panose="05000000000000000000" pitchFamily="2" charset="2"/>
              <a:buChar char="à"/>
              <a:defRPr/>
            </a:pPr>
            <a:endParaRPr lang="it-IT" altLang="it-IT" sz="1100" dirty="0">
              <a:latin typeface="Arial" panose="020B0604020202020204" pitchFamily="34" charset="0"/>
              <a:cs typeface="Arial" panose="020B0604020202020204" pitchFamily="34" charset="0"/>
              <a:sym typeface="Wingdings" panose="05000000000000000000" pitchFamily="2" charset="2"/>
            </a:endParaRPr>
          </a:p>
          <a:p>
            <a:pPr>
              <a:buFont typeface="Wingdings" panose="05000000000000000000" pitchFamily="2" charset="2"/>
              <a:buAutoNum type="alphaLcParenR"/>
              <a:defRPr/>
            </a:pPr>
            <a:r>
              <a:rPr lang="it-IT" altLang="it-IT" dirty="0">
                <a:latin typeface="Arial" panose="020B0604020202020204" pitchFamily="34" charset="0"/>
                <a:cs typeface="Arial" panose="020B0604020202020204" pitchFamily="34" charset="0"/>
                <a:sym typeface="Wingdings" panose="05000000000000000000" pitchFamily="2" charset="2"/>
              </a:rPr>
              <a:t>nello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scambio</a:t>
            </a:r>
            <a:r>
              <a:rPr lang="it-IT" altLang="it-IT" dirty="0">
                <a:latin typeface="Arial" panose="020B0604020202020204" pitchFamily="34" charset="0"/>
                <a:cs typeface="Arial" panose="020B0604020202020204" pitchFamily="34" charset="0"/>
                <a:sym typeface="Wingdings" panose="05000000000000000000" pitchFamily="2" charset="2"/>
              </a:rPr>
              <a:t>: una configurazione è </a:t>
            </a:r>
            <a:r>
              <a:rPr lang="it-IT" altLang="it-IT" i="1" dirty="0">
                <a:latin typeface="Arial" panose="020B0604020202020204" pitchFamily="34" charset="0"/>
                <a:cs typeface="Arial" panose="020B0604020202020204" pitchFamily="34" charset="0"/>
                <a:sym typeface="Wingdings" panose="05000000000000000000" pitchFamily="2" charset="2"/>
              </a:rPr>
              <a:t>ottima</a:t>
            </a:r>
            <a:r>
              <a:rPr lang="it-IT" altLang="it-IT" dirty="0">
                <a:latin typeface="Arial" panose="020B0604020202020204" pitchFamily="34" charset="0"/>
                <a:cs typeface="Arial" panose="020B0604020202020204" pitchFamily="34" charset="0"/>
                <a:sym typeface="Wingdings" panose="05000000000000000000" pitchFamily="2" charset="2"/>
              </a:rPr>
              <a:t> quando non è possibile pervenire a un’allocazione alternativa nella quale almeno uno stia meglio e nessuno stia peggio. In altri termini, è impossibile migliorare la  posizione di qualche agente senza peggiorare quella di qualcun altro.</a:t>
            </a:r>
          </a:p>
          <a:p>
            <a:pPr>
              <a:buFont typeface="Wingdings" panose="05000000000000000000" pitchFamily="2" charset="2"/>
              <a:buAutoNum type="alphaLcParenR"/>
              <a:defRPr/>
            </a:pPr>
            <a:r>
              <a:rPr lang="it-IT" altLang="it-IT" dirty="0">
                <a:latin typeface="Arial" panose="020B0604020202020204" pitchFamily="34" charset="0"/>
                <a:cs typeface="Arial" panose="020B0604020202020204" pitchFamily="34" charset="0"/>
                <a:sym typeface="Wingdings" panose="05000000000000000000" pitchFamily="2" charset="2"/>
              </a:rPr>
              <a:t>nella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produzione</a:t>
            </a:r>
            <a:r>
              <a:rPr lang="it-IT" altLang="it-IT" b="1" dirty="0">
                <a:latin typeface="Arial" panose="020B0604020202020204" pitchFamily="34" charset="0"/>
                <a:cs typeface="Arial" panose="020B0604020202020204" pitchFamily="34" charset="0"/>
                <a:sym typeface="Wingdings" panose="05000000000000000000" pitchFamily="2" charset="2"/>
              </a:rPr>
              <a:t>: </a:t>
            </a:r>
            <a:r>
              <a:rPr lang="it-IT" altLang="it-IT" dirty="0">
                <a:latin typeface="Arial" panose="020B0604020202020204" pitchFamily="34" charset="0"/>
                <a:cs typeface="Arial" panose="020B0604020202020204" pitchFamily="34" charset="0"/>
                <a:sym typeface="Wingdings" panose="05000000000000000000" pitchFamily="2" charset="2"/>
              </a:rPr>
              <a:t>una configurazione è </a:t>
            </a:r>
            <a:r>
              <a:rPr lang="it-IT" altLang="it-IT" i="1" dirty="0">
                <a:latin typeface="Arial" panose="020B0604020202020204" pitchFamily="34" charset="0"/>
                <a:cs typeface="Arial" panose="020B0604020202020204" pitchFamily="34" charset="0"/>
                <a:sym typeface="Wingdings" panose="05000000000000000000" pitchFamily="2" charset="2"/>
              </a:rPr>
              <a:t>ottima</a:t>
            </a:r>
            <a:r>
              <a:rPr lang="it-IT" altLang="it-IT" dirty="0">
                <a:latin typeface="Arial" panose="020B0604020202020204" pitchFamily="34" charset="0"/>
                <a:cs typeface="Arial" panose="020B0604020202020204" pitchFamily="34" charset="0"/>
                <a:sym typeface="Wingdings" panose="05000000000000000000" pitchFamily="2" charset="2"/>
              </a:rPr>
              <a:t> (efficiente) quando non è possibile aumentare la produzione di un bene senza diminuire quella di qualche altro bene.</a:t>
            </a:r>
            <a:endParaRPr lang="it-IT" dirty="0">
              <a:latin typeface="Arial" panose="020B0604020202020204" pitchFamily="34" charset="0"/>
              <a:cs typeface="Arial" panose="020B0604020202020204" pitchFamily="34" charset="0"/>
            </a:endParaRPr>
          </a:p>
        </p:txBody>
      </p:sp>
      <p:sp>
        <p:nvSpPr>
          <p:cNvPr id="4" name="Segnaposto piè di pagina 3"/>
          <p:cNvSpPr>
            <a:spLocks noGrp="1"/>
          </p:cNvSpPr>
          <p:nvPr>
            <p:ph type="ftr" sz="quarter" idx="11"/>
          </p:nvPr>
        </p:nvSpPr>
        <p:spPr/>
        <p:txBody>
          <a:bodyPr/>
          <a:lstStyle/>
          <a:p>
            <a:r>
              <a:rPr lang="en-US" smtClean="0"/>
              <a:t>Vilfredo pareto</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276032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Slide__UNIMC_DipECONOMIA_DIRITTO</Template>
  <TotalTime>201</TotalTime>
  <Words>1461</Words>
  <Application>Microsoft Office PowerPoint</Application>
  <PresentationFormat>Presentazione su schermo (4:3)</PresentationFormat>
  <Paragraphs>141</Paragraphs>
  <Slides>16</Slides>
  <Notes>0</Notes>
  <HiddenSlides>0</HiddenSlides>
  <MMClips>0</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1</vt:i4>
      </vt:variant>
      <vt:variant>
        <vt:lpstr>Titoli diapositive</vt:lpstr>
      </vt:variant>
      <vt:variant>
        <vt:i4>16</vt:i4>
      </vt:variant>
    </vt:vector>
  </HeadingPairs>
  <TitlesOfParts>
    <vt:vector size="25" baseType="lpstr">
      <vt:lpstr>Arial</vt:lpstr>
      <vt:lpstr>Arial Italic</vt:lpstr>
      <vt:lpstr>Calibri</vt:lpstr>
      <vt:lpstr>Symbol</vt:lpstr>
      <vt:lpstr>Tahoma</vt:lpstr>
      <vt:lpstr>Times New Roman</vt:lpstr>
      <vt:lpstr>Wingdings</vt:lpstr>
      <vt:lpstr>Slide_DirezioneAmministrativa_UNIMC</vt:lpstr>
      <vt:lpstr>Picture</vt:lpstr>
      <vt:lpstr>Vilfredo Pareto</vt:lpstr>
      <vt:lpstr>Biografia</vt:lpstr>
      <vt:lpstr>Le posizioni politiche</vt:lpstr>
      <vt:lpstr>Il positivismo di Pareto</vt:lpstr>
      <vt:lpstr>La misurazione dell’utilità</vt:lpstr>
      <vt:lpstr>Versdo l’utilità ordinale</vt:lpstr>
      <vt:lpstr>Le curve di indifferenza</vt:lpstr>
      <vt:lpstr>L’economia del benessere</vt:lpstr>
      <vt:lpstr>La nuova economia del benessere</vt:lpstr>
      <vt:lpstr>La scatola di Edgeworth</vt:lpstr>
      <vt:lpstr>Il I° teorema dell’economia del benessere</vt:lpstr>
      <vt:lpstr>Dall’economia alla sociologia</vt:lpstr>
      <vt:lpstr>Ottimo per e della collettività</vt:lpstr>
      <vt:lpstr>La distribuzione del reddito</vt:lpstr>
      <vt:lpstr>La trottola di Pareto</vt:lpstr>
      <vt:lpstr>«Naturale» diseguaglianza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Vilfredo Pareto</dc:title>
  <dc:creator>stefano.perri</dc:creator>
  <cp:lastModifiedBy>stefano.perri@unimc.it</cp:lastModifiedBy>
  <cp:revision>17</cp:revision>
  <dcterms:created xsi:type="dcterms:W3CDTF">2019-10-23T08:59:42Z</dcterms:created>
  <dcterms:modified xsi:type="dcterms:W3CDTF">2021-11-24T15:14:35Z</dcterms:modified>
</cp:coreProperties>
</file>